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3"/>
  </p:notesMasterIdLst>
  <p:sldIdLst>
    <p:sldId id="256" r:id="rId2"/>
    <p:sldId id="258" r:id="rId3"/>
    <p:sldId id="259" r:id="rId4"/>
    <p:sldId id="260" r:id="rId5"/>
    <p:sldId id="261" r:id="rId6"/>
    <p:sldId id="263" r:id="rId7"/>
    <p:sldId id="264" r:id="rId8"/>
    <p:sldId id="265"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p:scale>
          <a:sx n="79" d="100"/>
          <a:sy n="79" d="100"/>
        </p:scale>
        <p:origin x="5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A765FE-F768-48F0-9948-26E3211C9E5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B81B5072-F22C-4B4A-95EF-949B0725A719}">
      <dgm:prSet/>
      <dgm:spPr/>
      <dgm:t>
        <a:bodyPr/>
        <a:lstStyle/>
        <a:p>
          <a:pPr>
            <a:lnSpc>
              <a:spcPct val="100000"/>
            </a:lnSpc>
            <a:defRPr cap="all"/>
          </a:pPr>
          <a:r>
            <a:rPr lang="en-US" dirty="0"/>
            <a:t>There are 800+ rows in the dataset, and the columns..?</a:t>
          </a:r>
        </a:p>
      </dgm:t>
    </dgm:pt>
    <dgm:pt modelId="{358E95BD-7284-45FE-A265-E950F3C1A55D}" type="parTrans" cxnId="{990FDB48-2963-4C57-B538-5659514A0974}">
      <dgm:prSet/>
      <dgm:spPr/>
      <dgm:t>
        <a:bodyPr/>
        <a:lstStyle/>
        <a:p>
          <a:endParaRPr lang="en-US"/>
        </a:p>
      </dgm:t>
    </dgm:pt>
    <dgm:pt modelId="{AF94F086-219D-491C-87B6-3FAB65AB1847}" type="sibTrans" cxnId="{990FDB48-2963-4C57-B538-5659514A0974}">
      <dgm:prSet/>
      <dgm:spPr/>
      <dgm:t>
        <a:bodyPr/>
        <a:lstStyle/>
        <a:p>
          <a:endParaRPr lang="en-US"/>
        </a:p>
      </dgm:t>
    </dgm:pt>
    <dgm:pt modelId="{E36DC316-9964-4777-A51C-FDF6677BE42F}">
      <dgm:prSet/>
      <dgm:spPr/>
      <dgm:t>
        <a:bodyPr/>
        <a:lstStyle/>
        <a:p>
          <a:pPr>
            <a:lnSpc>
              <a:spcPct val="100000"/>
            </a:lnSpc>
            <a:defRPr cap="all"/>
          </a:pPr>
          <a:r>
            <a:rPr lang="en-US" dirty="0"/>
            <a:t>Read CSV files containing batting and bowling data into Pandas Data Frames (</a:t>
          </a:r>
          <a:r>
            <a:rPr lang="en-US" dirty="0" err="1"/>
            <a:t>df_bat</a:t>
          </a:r>
          <a:r>
            <a:rPr lang="en-US" dirty="0"/>
            <a:t> and </a:t>
          </a:r>
          <a:r>
            <a:rPr lang="en-US" dirty="0" err="1"/>
            <a:t>df_bowl</a:t>
          </a:r>
          <a:r>
            <a:rPr lang="en-US" dirty="0"/>
            <a:t>).</a:t>
          </a:r>
        </a:p>
      </dgm:t>
    </dgm:pt>
    <dgm:pt modelId="{8A02CD87-7193-4948-AF7E-8DBCA8013248}" type="parTrans" cxnId="{E2C5FA5D-1595-45AE-BD31-66CCE80BD5B1}">
      <dgm:prSet/>
      <dgm:spPr/>
      <dgm:t>
        <a:bodyPr/>
        <a:lstStyle/>
        <a:p>
          <a:endParaRPr lang="en-US"/>
        </a:p>
      </dgm:t>
    </dgm:pt>
    <dgm:pt modelId="{B7F28D8E-E22B-41BA-9D5B-7C819FA7C246}" type="sibTrans" cxnId="{E2C5FA5D-1595-45AE-BD31-66CCE80BD5B1}">
      <dgm:prSet/>
      <dgm:spPr/>
      <dgm:t>
        <a:bodyPr/>
        <a:lstStyle/>
        <a:p>
          <a:endParaRPr lang="en-US"/>
        </a:p>
      </dgm:t>
    </dgm:pt>
    <dgm:pt modelId="{2DBDA274-6960-44BE-8784-9602D6ADD331}">
      <dgm:prSet/>
      <dgm:spPr/>
      <dgm:t>
        <a:bodyPr/>
        <a:lstStyle/>
        <a:p>
          <a:pPr>
            <a:lnSpc>
              <a:spcPct val="100000"/>
            </a:lnSpc>
            <a:defRPr cap="all"/>
          </a:pPr>
          <a:r>
            <a:rPr lang="en-US" dirty="0"/>
            <a:t>Printed  basic information about the Data Frames (DATA STRUCTURES)</a:t>
          </a:r>
        </a:p>
      </dgm:t>
    </dgm:pt>
    <dgm:pt modelId="{C1EB9EB1-B64B-470F-A1F3-95FF92389EEB}" type="parTrans" cxnId="{6D523B1A-32B7-48B1-85F9-D231D3FBCC0F}">
      <dgm:prSet/>
      <dgm:spPr/>
      <dgm:t>
        <a:bodyPr/>
        <a:lstStyle/>
        <a:p>
          <a:endParaRPr lang="en-US"/>
        </a:p>
      </dgm:t>
    </dgm:pt>
    <dgm:pt modelId="{5F5B3CD5-B92F-4ECE-81C5-6C377E20D63C}" type="sibTrans" cxnId="{6D523B1A-32B7-48B1-85F9-D231D3FBCC0F}">
      <dgm:prSet/>
      <dgm:spPr/>
      <dgm:t>
        <a:bodyPr/>
        <a:lstStyle/>
        <a:p>
          <a:endParaRPr lang="en-US"/>
        </a:p>
      </dgm:t>
    </dgm:pt>
    <dgm:pt modelId="{37456F29-FFB6-4C84-AA1D-340AD0C34795}" type="pres">
      <dgm:prSet presAssocID="{95A765FE-F768-48F0-9948-26E3211C9E53}" presName="root" presStyleCnt="0">
        <dgm:presLayoutVars>
          <dgm:dir/>
          <dgm:resizeHandles val="exact"/>
        </dgm:presLayoutVars>
      </dgm:prSet>
      <dgm:spPr/>
    </dgm:pt>
    <dgm:pt modelId="{9EF88103-BCFA-4B1B-93C1-12FC51940F15}" type="pres">
      <dgm:prSet presAssocID="{B81B5072-F22C-4B4A-95EF-949B0725A719}" presName="compNode" presStyleCnt="0"/>
      <dgm:spPr/>
    </dgm:pt>
    <dgm:pt modelId="{55BEF2AF-C08E-4650-9A41-08627EDB0DE4}" type="pres">
      <dgm:prSet presAssocID="{B81B5072-F22C-4B4A-95EF-949B0725A719}" presName="iconBgRect" presStyleLbl="bgShp" presStyleIdx="0" presStyleCnt="3"/>
      <dgm:spPr/>
    </dgm:pt>
    <dgm:pt modelId="{50E516F2-AE7E-4E2C-BDDA-EEF57E6E286A}" type="pres">
      <dgm:prSet presAssocID="{B81B5072-F22C-4B4A-95EF-949B0725A7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F377EB2F-2499-43C2-84DE-02E408D0E69D}" type="pres">
      <dgm:prSet presAssocID="{B81B5072-F22C-4B4A-95EF-949B0725A719}" presName="spaceRect" presStyleCnt="0"/>
      <dgm:spPr/>
    </dgm:pt>
    <dgm:pt modelId="{B858108F-F739-49B7-8A87-080E7F0A7B12}" type="pres">
      <dgm:prSet presAssocID="{B81B5072-F22C-4B4A-95EF-949B0725A719}" presName="textRect" presStyleLbl="revTx" presStyleIdx="0" presStyleCnt="3">
        <dgm:presLayoutVars>
          <dgm:chMax val="1"/>
          <dgm:chPref val="1"/>
        </dgm:presLayoutVars>
      </dgm:prSet>
      <dgm:spPr/>
    </dgm:pt>
    <dgm:pt modelId="{8261C408-9E34-43A4-81B6-9E090BB22BD8}" type="pres">
      <dgm:prSet presAssocID="{AF94F086-219D-491C-87B6-3FAB65AB1847}" presName="sibTrans" presStyleCnt="0"/>
      <dgm:spPr/>
    </dgm:pt>
    <dgm:pt modelId="{2BF50A11-F0DC-4D26-957C-25B219CF47F0}" type="pres">
      <dgm:prSet presAssocID="{E36DC316-9964-4777-A51C-FDF6677BE42F}" presName="compNode" presStyleCnt="0"/>
      <dgm:spPr/>
    </dgm:pt>
    <dgm:pt modelId="{47C99F77-C129-4E1F-BE65-9DA51908EB24}" type="pres">
      <dgm:prSet presAssocID="{E36DC316-9964-4777-A51C-FDF6677BE42F}" presName="iconBgRect" presStyleLbl="bgShp" presStyleIdx="1" presStyleCnt="3"/>
      <dgm:spPr/>
    </dgm:pt>
    <dgm:pt modelId="{B250AE18-0C7F-4585-987F-162C53152868}" type="pres">
      <dgm:prSet presAssocID="{E36DC316-9964-4777-A51C-FDF6677BE4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nda"/>
        </a:ext>
      </dgm:extLst>
    </dgm:pt>
    <dgm:pt modelId="{19BA5F15-6C6C-4C71-B4EB-52D44DD43E20}" type="pres">
      <dgm:prSet presAssocID="{E36DC316-9964-4777-A51C-FDF6677BE42F}" presName="spaceRect" presStyleCnt="0"/>
      <dgm:spPr/>
    </dgm:pt>
    <dgm:pt modelId="{548E0873-81F2-42E3-BE0F-566F19A0F803}" type="pres">
      <dgm:prSet presAssocID="{E36DC316-9964-4777-A51C-FDF6677BE42F}" presName="textRect" presStyleLbl="revTx" presStyleIdx="1" presStyleCnt="3">
        <dgm:presLayoutVars>
          <dgm:chMax val="1"/>
          <dgm:chPref val="1"/>
        </dgm:presLayoutVars>
      </dgm:prSet>
      <dgm:spPr/>
    </dgm:pt>
    <dgm:pt modelId="{DEFE6783-ED4D-4DF9-905A-3BEF7BCC6641}" type="pres">
      <dgm:prSet presAssocID="{B7F28D8E-E22B-41BA-9D5B-7C819FA7C246}" presName="sibTrans" presStyleCnt="0"/>
      <dgm:spPr/>
    </dgm:pt>
    <dgm:pt modelId="{FBEE6893-DFFE-4F8B-9351-BCE2B0D9DCBC}" type="pres">
      <dgm:prSet presAssocID="{2DBDA274-6960-44BE-8784-9602D6ADD331}" presName="compNode" presStyleCnt="0"/>
      <dgm:spPr/>
    </dgm:pt>
    <dgm:pt modelId="{DFC395A0-FAAA-4D02-8723-495A12EAD206}" type="pres">
      <dgm:prSet presAssocID="{2DBDA274-6960-44BE-8784-9602D6ADD331}" presName="iconBgRect" presStyleLbl="bgShp" presStyleIdx="2" presStyleCnt="3"/>
      <dgm:spPr/>
    </dgm:pt>
    <dgm:pt modelId="{A666CADD-5A65-4BF0-BF71-EC1395170E48}" type="pres">
      <dgm:prSet presAssocID="{2DBDA274-6960-44BE-8784-9602D6ADD3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per"/>
        </a:ext>
      </dgm:extLst>
    </dgm:pt>
    <dgm:pt modelId="{1DA5E193-9EF0-4EBF-98B2-7CB7ABDAFEEA}" type="pres">
      <dgm:prSet presAssocID="{2DBDA274-6960-44BE-8784-9602D6ADD331}" presName="spaceRect" presStyleCnt="0"/>
      <dgm:spPr/>
    </dgm:pt>
    <dgm:pt modelId="{44E32474-A2B0-4C3A-87A5-2953BBBA465F}" type="pres">
      <dgm:prSet presAssocID="{2DBDA274-6960-44BE-8784-9602D6ADD331}" presName="textRect" presStyleLbl="revTx" presStyleIdx="2" presStyleCnt="3">
        <dgm:presLayoutVars>
          <dgm:chMax val="1"/>
          <dgm:chPref val="1"/>
        </dgm:presLayoutVars>
      </dgm:prSet>
      <dgm:spPr/>
    </dgm:pt>
  </dgm:ptLst>
  <dgm:cxnLst>
    <dgm:cxn modelId="{F0DBBD08-6615-427F-868B-32DBEC37B40A}" type="presOf" srcId="{95A765FE-F768-48F0-9948-26E3211C9E53}" destId="{37456F29-FFB6-4C84-AA1D-340AD0C34795}" srcOrd="0" destOrd="0" presId="urn:microsoft.com/office/officeart/2018/5/layout/IconCircleLabelList"/>
    <dgm:cxn modelId="{6D523B1A-32B7-48B1-85F9-D231D3FBCC0F}" srcId="{95A765FE-F768-48F0-9948-26E3211C9E53}" destId="{2DBDA274-6960-44BE-8784-9602D6ADD331}" srcOrd="2" destOrd="0" parTransId="{C1EB9EB1-B64B-470F-A1F3-95FF92389EEB}" sibTransId="{5F5B3CD5-B92F-4ECE-81C5-6C377E20D63C}"/>
    <dgm:cxn modelId="{E0FAE73B-1602-4671-9924-CF41E875757F}" type="presOf" srcId="{E36DC316-9964-4777-A51C-FDF6677BE42F}" destId="{548E0873-81F2-42E3-BE0F-566F19A0F803}" srcOrd="0" destOrd="0" presId="urn:microsoft.com/office/officeart/2018/5/layout/IconCircleLabelList"/>
    <dgm:cxn modelId="{E2C5FA5D-1595-45AE-BD31-66CCE80BD5B1}" srcId="{95A765FE-F768-48F0-9948-26E3211C9E53}" destId="{E36DC316-9964-4777-A51C-FDF6677BE42F}" srcOrd="1" destOrd="0" parTransId="{8A02CD87-7193-4948-AF7E-8DBCA8013248}" sibTransId="{B7F28D8E-E22B-41BA-9D5B-7C819FA7C246}"/>
    <dgm:cxn modelId="{CA7E0042-0D59-48D0-B667-7550E46522A2}" type="presOf" srcId="{B81B5072-F22C-4B4A-95EF-949B0725A719}" destId="{B858108F-F739-49B7-8A87-080E7F0A7B12}" srcOrd="0" destOrd="0" presId="urn:microsoft.com/office/officeart/2018/5/layout/IconCircleLabelList"/>
    <dgm:cxn modelId="{990FDB48-2963-4C57-B538-5659514A0974}" srcId="{95A765FE-F768-48F0-9948-26E3211C9E53}" destId="{B81B5072-F22C-4B4A-95EF-949B0725A719}" srcOrd="0" destOrd="0" parTransId="{358E95BD-7284-45FE-A265-E950F3C1A55D}" sibTransId="{AF94F086-219D-491C-87B6-3FAB65AB1847}"/>
    <dgm:cxn modelId="{EC462E7A-F7FD-4F19-B1FA-375DF6DFA39A}" type="presOf" srcId="{2DBDA274-6960-44BE-8784-9602D6ADD331}" destId="{44E32474-A2B0-4C3A-87A5-2953BBBA465F}" srcOrd="0" destOrd="0" presId="urn:microsoft.com/office/officeart/2018/5/layout/IconCircleLabelList"/>
    <dgm:cxn modelId="{8507B135-629A-48BC-A3A2-072F71A8614C}" type="presParOf" srcId="{37456F29-FFB6-4C84-AA1D-340AD0C34795}" destId="{9EF88103-BCFA-4B1B-93C1-12FC51940F15}" srcOrd="0" destOrd="0" presId="urn:microsoft.com/office/officeart/2018/5/layout/IconCircleLabelList"/>
    <dgm:cxn modelId="{1D37E4CB-3AD7-4540-95EF-B66072E1825D}" type="presParOf" srcId="{9EF88103-BCFA-4B1B-93C1-12FC51940F15}" destId="{55BEF2AF-C08E-4650-9A41-08627EDB0DE4}" srcOrd="0" destOrd="0" presId="urn:microsoft.com/office/officeart/2018/5/layout/IconCircleLabelList"/>
    <dgm:cxn modelId="{BF007037-E76E-44D9-9AE5-CE35A424E0BA}" type="presParOf" srcId="{9EF88103-BCFA-4B1B-93C1-12FC51940F15}" destId="{50E516F2-AE7E-4E2C-BDDA-EEF57E6E286A}" srcOrd="1" destOrd="0" presId="urn:microsoft.com/office/officeart/2018/5/layout/IconCircleLabelList"/>
    <dgm:cxn modelId="{C151318F-A496-4631-8A6A-0C63E00EFC95}" type="presParOf" srcId="{9EF88103-BCFA-4B1B-93C1-12FC51940F15}" destId="{F377EB2F-2499-43C2-84DE-02E408D0E69D}" srcOrd="2" destOrd="0" presId="urn:microsoft.com/office/officeart/2018/5/layout/IconCircleLabelList"/>
    <dgm:cxn modelId="{422E113E-F31C-49D6-A5DC-CB10749E82E8}" type="presParOf" srcId="{9EF88103-BCFA-4B1B-93C1-12FC51940F15}" destId="{B858108F-F739-49B7-8A87-080E7F0A7B12}" srcOrd="3" destOrd="0" presId="urn:microsoft.com/office/officeart/2018/5/layout/IconCircleLabelList"/>
    <dgm:cxn modelId="{A3983ED1-8040-4950-B737-0FD1CB789052}" type="presParOf" srcId="{37456F29-FFB6-4C84-AA1D-340AD0C34795}" destId="{8261C408-9E34-43A4-81B6-9E090BB22BD8}" srcOrd="1" destOrd="0" presId="urn:microsoft.com/office/officeart/2018/5/layout/IconCircleLabelList"/>
    <dgm:cxn modelId="{5017758B-6907-4685-8D3F-BA2FF5181AF2}" type="presParOf" srcId="{37456F29-FFB6-4C84-AA1D-340AD0C34795}" destId="{2BF50A11-F0DC-4D26-957C-25B219CF47F0}" srcOrd="2" destOrd="0" presId="urn:microsoft.com/office/officeart/2018/5/layout/IconCircleLabelList"/>
    <dgm:cxn modelId="{63922BB1-B822-45F8-BC92-8E21059AFEE0}" type="presParOf" srcId="{2BF50A11-F0DC-4D26-957C-25B219CF47F0}" destId="{47C99F77-C129-4E1F-BE65-9DA51908EB24}" srcOrd="0" destOrd="0" presId="urn:microsoft.com/office/officeart/2018/5/layout/IconCircleLabelList"/>
    <dgm:cxn modelId="{4752AD1C-53AA-477B-8FDC-FDC423ECEB23}" type="presParOf" srcId="{2BF50A11-F0DC-4D26-957C-25B219CF47F0}" destId="{B250AE18-0C7F-4585-987F-162C53152868}" srcOrd="1" destOrd="0" presId="urn:microsoft.com/office/officeart/2018/5/layout/IconCircleLabelList"/>
    <dgm:cxn modelId="{2268EECA-D016-44C3-9DB8-AD2C68CA3BBE}" type="presParOf" srcId="{2BF50A11-F0DC-4D26-957C-25B219CF47F0}" destId="{19BA5F15-6C6C-4C71-B4EB-52D44DD43E20}" srcOrd="2" destOrd="0" presId="urn:microsoft.com/office/officeart/2018/5/layout/IconCircleLabelList"/>
    <dgm:cxn modelId="{A3307298-2EEE-4260-BBD0-0B96DFD4C7AB}" type="presParOf" srcId="{2BF50A11-F0DC-4D26-957C-25B219CF47F0}" destId="{548E0873-81F2-42E3-BE0F-566F19A0F803}" srcOrd="3" destOrd="0" presId="urn:microsoft.com/office/officeart/2018/5/layout/IconCircleLabelList"/>
    <dgm:cxn modelId="{227A3B98-B19D-4D75-BDCB-890B94681366}" type="presParOf" srcId="{37456F29-FFB6-4C84-AA1D-340AD0C34795}" destId="{DEFE6783-ED4D-4DF9-905A-3BEF7BCC6641}" srcOrd="3" destOrd="0" presId="urn:microsoft.com/office/officeart/2018/5/layout/IconCircleLabelList"/>
    <dgm:cxn modelId="{27CA6816-32AE-4281-A1A2-F2884362057A}" type="presParOf" srcId="{37456F29-FFB6-4C84-AA1D-340AD0C34795}" destId="{FBEE6893-DFFE-4F8B-9351-BCE2B0D9DCBC}" srcOrd="4" destOrd="0" presId="urn:microsoft.com/office/officeart/2018/5/layout/IconCircleLabelList"/>
    <dgm:cxn modelId="{1BF74FEE-8F4D-4AA0-A673-5CE5973BDB9B}" type="presParOf" srcId="{FBEE6893-DFFE-4F8B-9351-BCE2B0D9DCBC}" destId="{DFC395A0-FAAA-4D02-8723-495A12EAD206}" srcOrd="0" destOrd="0" presId="urn:microsoft.com/office/officeart/2018/5/layout/IconCircleLabelList"/>
    <dgm:cxn modelId="{5552E23C-35DF-47EA-8949-A901E2A54395}" type="presParOf" srcId="{FBEE6893-DFFE-4F8B-9351-BCE2B0D9DCBC}" destId="{A666CADD-5A65-4BF0-BF71-EC1395170E48}" srcOrd="1" destOrd="0" presId="urn:microsoft.com/office/officeart/2018/5/layout/IconCircleLabelList"/>
    <dgm:cxn modelId="{C5AA0605-690B-4EA7-99E0-DA307494674E}" type="presParOf" srcId="{FBEE6893-DFFE-4F8B-9351-BCE2B0D9DCBC}" destId="{1DA5E193-9EF0-4EBF-98B2-7CB7ABDAFEEA}" srcOrd="2" destOrd="0" presId="urn:microsoft.com/office/officeart/2018/5/layout/IconCircleLabelList"/>
    <dgm:cxn modelId="{6D2A5799-30D0-4D94-93CE-25039AC8E04D}" type="presParOf" srcId="{FBEE6893-DFFE-4F8B-9351-BCE2B0D9DCBC}" destId="{44E32474-A2B0-4C3A-87A5-2953BBBA46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D3B646-0AE4-4AD7-A7C6-BD173D221229}"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515DA95E-048D-438A-B15B-3DB3FFEFEEA6}">
      <dgm:prSet/>
      <dgm:spPr/>
      <dgm:t>
        <a:bodyPr/>
        <a:lstStyle/>
        <a:p>
          <a:r>
            <a:rPr lang="en-US" b="1" dirty="0"/>
            <a:t>LIBRARY USED - PANDAS: This versatile library excels at data manipulation and analysis. It allows us to load data from CSV files, clean and transform it, and perform various operations to prepare it for further exploration and visualization.</a:t>
          </a:r>
          <a:endParaRPr lang="en-US" dirty="0"/>
        </a:p>
      </dgm:t>
    </dgm:pt>
    <dgm:pt modelId="{51CBD2E1-59E9-4919-ABF2-8A8944945DD1}" type="parTrans" cxnId="{AE0C54FB-055C-475E-BB86-B1F628E7B4FC}">
      <dgm:prSet/>
      <dgm:spPr/>
      <dgm:t>
        <a:bodyPr/>
        <a:lstStyle/>
        <a:p>
          <a:endParaRPr lang="en-US"/>
        </a:p>
      </dgm:t>
    </dgm:pt>
    <dgm:pt modelId="{471476DC-9966-43A3-A97E-9CD62D515164}" type="sibTrans" cxnId="{AE0C54FB-055C-475E-BB86-B1F628E7B4FC}">
      <dgm:prSet/>
      <dgm:spPr/>
      <dgm:t>
        <a:bodyPr/>
        <a:lstStyle/>
        <a:p>
          <a:endParaRPr lang="en-US"/>
        </a:p>
      </dgm:t>
    </dgm:pt>
    <dgm:pt modelId="{5795C6DF-C278-433E-9439-42564680C3DE}">
      <dgm:prSet/>
      <dgm:spPr/>
      <dgm:t>
        <a:bodyPr/>
        <a:lstStyle/>
        <a:p>
          <a:r>
            <a:rPr lang="en-US" b="1" dirty="0"/>
            <a:t>To understand the data structure, we'll leverage two key Pandas methods:</a:t>
          </a:r>
          <a:endParaRPr lang="en-US" dirty="0"/>
        </a:p>
      </dgm:t>
    </dgm:pt>
    <dgm:pt modelId="{ADB3423E-E646-4C68-B040-BA942DE6F499}" type="parTrans" cxnId="{B9B07361-1FA1-4B4B-96A0-8F915DC1B946}">
      <dgm:prSet/>
      <dgm:spPr/>
      <dgm:t>
        <a:bodyPr/>
        <a:lstStyle/>
        <a:p>
          <a:endParaRPr lang="en-US"/>
        </a:p>
      </dgm:t>
    </dgm:pt>
    <dgm:pt modelId="{19CD5AA4-1A51-49F7-949D-ECE9BC3C7DD9}" type="sibTrans" cxnId="{B9B07361-1FA1-4B4B-96A0-8F915DC1B946}">
      <dgm:prSet/>
      <dgm:spPr/>
      <dgm:t>
        <a:bodyPr/>
        <a:lstStyle/>
        <a:p>
          <a:endParaRPr lang="en-US"/>
        </a:p>
      </dgm:t>
    </dgm:pt>
    <dgm:pt modelId="{A01B6525-38A6-499F-B22B-DFCFCD9FDF07}">
      <dgm:prSet/>
      <dgm:spPr/>
      <dgm:t>
        <a:bodyPr/>
        <a:lstStyle/>
        <a:p>
          <a:r>
            <a:rPr lang="en-US" b="1" dirty="0"/>
            <a:t>Head(n): This method displays the first 'n' rows of the Data Frame, giving us a glimpse into the data's format and content. For instance, .head() might show us columns like "Player", "Runs", "Strike Rate", and "Year".</a:t>
          </a:r>
          <a:endParaRPr lang="en-US" dirty="0"/>
        </a:p>
      </dgm:t>
    </dgm:pt>
    <dgm:pt modelId="{B0ECB856-92AC-4AEF-8EAA-1C694D6DB798}" type="parTrans" cxnId="{9DF7C50A-BACE-4676-ACBA-281EAD19743E}">
      <dgm:prSet/>
      <dgm:spPr/>
      <dgm:t>
        <a:bodyPr/>
        <a:lstStyle/>
        <a:p>
          <a:endParaRPr lang="en-US"/>
        </a:p>
      </dgm:t>
    </dgm:pt>
    <dgm:pt modelId="{FD8749DD-D4AC-4CD8-A41C-099641F91B30}" type="sibTrans" cxnId="{9DF7C50A-BACE-4676-ACBA-281EAD19743E}">
      <dgm:prSet/>
      <dgm:spPr/>
      <dgm:t>
        <a:bodyPr/>
        <a:lstStyle/>
        <a:p>
          <a:endParaRPr lang="en-US"/>
        </a:p>
      </dgm:t>
    </dgm:pt>
    <dgm:pt modelId="{B896FA79-E840-44B9-8996-8E82F530DA52}">
      <dgm:prSet/>
      <dgm:spPr/>
      <dgm:t>
        <a:bodyPr/>
        <a:lstStyle/>
        <a:p>
          <a:r>
            <a:rPr lang="en-US" b="1" dirty="0"/>
            <a:t>Describe(): This method provides summary statistics for numerical columns in the Data Frame. It calculates measures like mean, minimum, and maximum values for each numeric column. These statistics help us understand the central tendency (average values) and spread (variation) within the data.</a:t>
          </a:r>
          <a:endParaRPr lang="en-US" dirty="0"/>
        </a:p>
      </dgm:t>
    </dgm:pt>
    <dgm:pt modelId="{87202275-1F03-465B-9E24-1944E02D63F5}" type="parTrans" cxnId="{AD565814-B012-4C7B-90BB-653F1B0C2F7F}">
      <dgm:prSet/>
      <dgm:spPr/>
      <dgm:t>
        <a:bodyPr/>
        <a:lstStyle/>
        <a:p>
          <a:endParaRPr lang="en-US"/>
        </a:p>
      </dgm:t>
    </dgm:pt>
    <dgm:pt modelId="{04DE4D98-CD23-4BA3-8069-8BD29444BC07}" type="sibTrans" cxnId="{AD565814-B012-4C7B-90BB-653F1B0C2F7F}">
      <dgm:prSet/>
      <dgm:spPr/>
      <dgm:t>
        <a:bodyPr/>
        <a:lstStyle/>
        <a:p>
          <a:endParaRPr lang="en-US"/>
        </a:p>
      </dgm:t>
    </dgm:pt>
    <dgm:pt modelId="{01622EBA-7CB6-4AB0-9321-B282EE3AF19B}" type="pres">
      <dgm:prSet presAssocID="{74D3B646-0AE4-4AD7-A7C6-BD173D221229}" presName="Name0" presStyleCnt="0">
        <dgm:presLayoutVars>
          <dgm:dir/>
          <dgm:resizeHandles val="exact"/>
        </dgm:presLayoutVars>
      </dgm:prSet>
      <dgm:spPr/>
    </dgm:pt>
    <dgm:pt modelId="{D37F426D-E84A-4740-A36C-B3A563577E29}" type="pres">
      <dgm:prSet presAssocID="{515DA95E-048D-438A-B15B-3DB3FFEFEEA6}" presName="node" presStyleLbl="node1" presStyleIdx="0" presStyleCnt="4">
        <dgm:presLayoutVars>
          <dgm:bulletEnabled val="1"/>
        </dgm:presLayoutVars>
      </dgm:prSet>
      <dgm:spPr/>
    </dgm:pt>
    <dgm:pt modelId="{8DA7E72D-74CA-4A51-B564-28337A5EE913}" type="pres">
      <dgm:prSet presAssocID="{471476DC-9966-43A3-A97E-9CD62D515164}" presName="sibTrans" presStyleLbl="sibTrans2D1" presStyleIdx="0" presStyleCnt="3"/>
      <dgm:spPr/>
    </dgm:pt>
    <dgm:pt modelId="{B86931DE-C1F5-48D6-9D64-DC903B5E977F}" type="pres">
      <dgm:prSet presAssocID="{471476DC-9966-43A3-A97E-9CD62D515164}" presName="connectorText" presStyleLbl="sibTrans2D1" presStyleIdx="0" presStyleCnt="3"/>
      <dgm:spPr/>
    </dgm:pt>
    <dgm:pt modelId="{81F27318-F241-4F2C-8208-7ABFAA45BF7F}" type="pres">
      <dgm:prSet presAssocID="{5795C6DF-C278-433E-9439-42564680C3DE}" presName="node" presStyleLbl="node1" presStyleIdx="1" presStyleCnt="4">
        <dgm:presLayoutVars>
          <dgm:bulletEnabled val="1"/>
        </dgm:presLayoutVars>
      </dgm:prSet>
      <dgm:spPr/>
    </dgm:pt>
    <dgm:pt modelId="{040325AB-0DF6-4866-9082-C8DD5DEF0C4B}" type="pres">
      <dgm:prSet presAssocID="{19CD5AA4-1A51-49F7-949D-ECE9BC3C7DD9}" presName="sibTrans" presStyleLbl="sibTrans2D1" presStyleIdx="1" presStyleCnt="3"/>
      <dgm:spPr/>
    </dgm:pt>
    <dgm:pt modelId="{09B1C93F-E87E-4E4A-8D66-6F2FD8EEDD8D}" type="pres">
      <dgm:prSet presAssocID="{19CD5AA4-1A51-49F7-949D-ECE9BC3C7DD9}" presName="connectorText" presStyleLbl="sibTrans2D1" presStyleIdx="1" presStyleCnt="3"/>
      <dgm:spPr/>
    </dgm:pt>
    <dgm:pt modelId="{532B0D44-1CC2-454A-9B78-0E3362DEECEE}" type="pres">
      <dgm:prSet presAssocID="{A01B6525-38A6-499F-B22B-DFCFCD9FDF07}" presName="node" presStyleLbl="node1" presStyleIdx="2" presStyleCnt="4">
        <dgm:presLayoutVars>
          <dgm:bulletEnabled val="1"/>
        </dgm:presLayoutVars>
      </dgm:prSet>
      <dgm:spPr/>
    </dgm:pt>
    <dgm:pt modelId="{48B20041-7854-4081-A0F3-03F03C80C891}" type="pres">
      <dgm:prSet presAssocID="{FD8749DD-D4AC-4CD8-A41C-099641F91B30}" presName="sibTrans" presStyleLbl="sibTrans2D1" presStyleIdx="2" presStyleCnt="3"/>
      <dgm:spPr/>
    </dgm:pt>
    <dgm:pt modelId="{83CE5F52-237E-4F0C-B276-97596A049CC1}" type="pres">
      <dgm:prSet presAssocID="{FD8749DD-D4AC-4CD8-A41C-099641F91B30}" presName="connectorText" presStyleLbl="sibTrans2D1" presStyleIdx="2" presStyleCnt="3"/>
      <dgm:spPr/>
    </dgm:pt>
    <dgm:pt modelId="{3E352D3A-0F6C-4C55-B550-EBD000B3A829}" type="pres">
      <dgm:prSet presAssocID="{B896FA79-E840-44B9-8996-8E82F530DA52}" presName="node" presStyleLbl="node1" presStyleIdx="3" presStyleCnt="4">
        <dgm:presLayoutVars>
          <dgm:bulletEnabled val="1"/>
        </dgm:presLayoutVars>
      </dgm:prSet>
      <dgm:spPr/>
    </dgm:pt>
  </dgm:ptLst>
  <dgm:cxnLst>
    <dgm:cxn modelId="{9DF7C50A-BACE-4676-ACBA-281EAD19743E}" srcId="{74D3B646-0AE4-4AD7-A7C6-BD173D221229}" destId="{A01B6525-38A6-499F-B22B-DFCFCD9FDF07}" srcOrd="2" destOrd="0" parTransId="{B0ECB856-92AC-4AEF-8EAA-1C694D6DB798}" sibTransId="{FD8749DD-D4AC-4CD8-A41C-099641F91B30}"/>
    <dgm:cxn modelId="{AD565814-B012-4C7B-90BB-653F1B0C2F7F}" srcId="{74D3B646-0AE4-4AD7-A7C6-BD173D221229}" destId="{B896FA79-E840-44B9-8996-8E82F530DA52}" srcOrd="3" destOrd="0" parTransId="{87202275-1F03-465B-9E24-1944E02D63F5}" sibTransId="{04DE4D98-CD23-4BA3-8069-8BD29444BC07}"/>
    <dgm:cxn modelId="{F0CB7338-E4AB-4A5C-BC71-50A316CE9969}" type="presOf" srcId="{5795C6DF-C278-433E-9439-42564680C3DE}" destId="{81F27318-F241-4F2C-8208-7ABFAA45BF7F}" srcOrd="0" destOrd="0" presId="urn:microsoft.com/office/officeart/2005/8/layout/process1"/>
    <dgm:cxn modelId="{D02DEF3F-DF5A-4F95-8B67-AF644394BAD7}" type="presOf" srcId="{19CD5AA4-1A51-49F7-949D-ECE9BC3C7DD9}" destId="{040325AB-0DF6-4866-9082-C8DD5DEF0C4B}" srcOrd="0" destOrd="0" presId="urn:microsoft.com/office/officeart/2005/8/layout/process1"/>
    <dgm:cxn modelId="{B9B07361-1FA1-4B4B-96A0-8F915DC1B946}" srcId="{74D3B646-0AE4-4AD7-A7C6-BD173D221229}" destId="{5795C6DF-C278-433E-9439-42564680C3DE}" srcOrd="1" destOrd="0" parTransId="{ADB3423E-E646-4C68-B040-BA942DE6F499}" sibTransId="{19CD5AA4-1A51-49F7-949D-ECE9BC3C7DD9}"/>
    <dgm:cxn modelId="{417D6F7C-8DE5-4D1C-8A2F-37FBF23E8D32}" type="presOf" srcId="{471476DC-9966-43A3-A97E-9CD62D515164}" destId="{8DA7E72D-74CA-4A51-B564-28337A5EE913}" srcOrd="0" destOrd="0" presId="urn:microsoft.com/office/officeart/2005/8/layout/process1"/>
    <dgm:cxn modelId="{6BB107B0-4DFD-48F2-9688-BBD46A6C1EC1}" type="presOf" srcId="{19CD5AA4-1A51-49F7-949D-ECE9BC3C7DD9}" destId="{09B1C93F-E87E-4E4A-8D66-6F2FD8EEDD8D}" srcOrd="1" destOrd="0" presId="urn:microsoft.com/office/officeart/2005/8/layout/process1"/>
    <dgm:cxn modelId="{B2E100BC-9197-445C-85F5-1B8B9B17336C}" type="presOf" srcId="{74D3B646-0AE4-4AD7-A7C6-BD173D221229}" destId="{01622EBA-7CB6-4AB0-9321-B282EE3AF19B}" srcOrd="0" destOrd="0" presId="urn:microsoft.com/office/officeart/2005/8/layout/process1"/>
    <dgm:cxn modelId="{F7D995C8-8E6D-478B-A0E7-BFDDFF1BAA71}" type="presOf" srcId="{FD8749DD-D4AC-4CD8-A41C-099641F91B30}" destId="{48B20041-7854-4081-A0F3-03F03C80C891}" srcOrd="0" destOrd="0" presId="urn:microsoft.com/office/officeart/2005/8/layout/process1"/>
    <dgm:cxn modelId="{1E9CD2CB-CC1A-45E1-B5AC-E1FB85662884}" type="presOf" srcId="{515DA95E-048D-438A-B15B-3DB3FFEFEEA6}" destId="{D37F426D-E84A-4740-A36C-B3A563577E29}" srcOrd="0" destOrd="0" presId="urn:microsoft.com/office/officeart/2005/8/layout/process1"/>
    <dgm:cxn modelId="{B171D9D1-6C43-4B95-8821-F65F390F5A97}" type="presOf" srcId="{471476DC-9966-43A3-A97E-9CD62D515164}" destId="{B86931DE-C1F5-48D6-9D64-DC903B5E977F}" srcOrd="1" destOrd="0" presId="urn:microsoft.com/office/officeart/2005/8/layout/process1"/>
    <dgm:cxn modelId="{60F58AE5-CBDA-4653-8494-8EB3B27D2BAC}" type="presOf" srcId="{FD8749DD-D4AC-4CD8-A41C-099641F91B30}" destId="{83CE5F52-237E-4F0C-B276-97596A049CC1}" srcOrd="1" destOrd="0" presId="urn:microsoft.com/office/officeart/2005/8/layout/process1"/>
    <dgm:cxn modelId="{E3E863E8-9B5C-49BB-98C4-82B68CDC6C70}" type="presOf" srcId="{B896FA79-E840-44B9-8996-8E82F530DA52}" destId="{3E352D3A-0F6C-4C55-B550-EBD000B3A829}" srcOrd="0" destOrd="0" presId="urn:microsoft.com/office/officeart/2005/8/layout/process1"/>
    <dgm:cxn modelId="{E0C29FFA-4163-45CF-B72A-CF5D3E98C039}" type="presOf" srcId="{A01B6525-38A6-499F-B22B-DFCFCD9FDF07}" destId="{532B0D44-1CC2-454A-9B78-0E3362DEECEE}" srcOrd="0" destOrd="0" presId="urn:microsoft.com/office/officeart/2005/8/layout/process1"/>
    <dgm:cxn modelId="{AE0C54FB-055C-475E-BB86-B1F628E7B4FC}" srcId="{74D3B646-0AE4-4AD7-A7C6-BD173D221229}" destId="{515DA95E-048D-438A-B15B-3DB3FFEFEEA6}" srcOrd="0" destOrd="0" parTransId="{51CBD2E1-59E9-4919-ABF2-8A8944945DD1}" sibTransId="{471476DC-9966-43A3-A97E-9CD62D515164}"/>
    <dgm:cxn modelId="{E3B9271A-0844-46AE-812F-625ED422FD4A}" type="presParOf" srcId="{01622EBA-7CB6-4AB0-9321-B282EE3AF19B}" destId="{D37F426D-E84A-4740-A36C-B3A563577E29}" srcOrd="0" destOrd="0" presId="urn:microsoft.com/office/officeart/2005/8/layout/process1"/>
    <dgm:cxn modelId="{DFCD6208-721D-452F-99CE-B954A005F4AB}" type="presParOf" srcId="{01622EBA-7CB6-4AB0-9321-B282EE3AF19B}" destId="{8DA7E72D-74CA-4A51-B564-28337A5EE913}" srcOrd="1" destOrd="0" presId="urn:microsoft.com/office/officeart/2005/8/layout/process1"/>
    <dgm:cxn modelId="{4C18D890-57E8-4B38-9CB9-E0E3A9FD4579}" type="presParOf" srcId="{8DA7E72D-74CA-4A51-B564-28337A5EE913}" destId="{B86931DE-C1F5-48D6-9D64-DC903B5E977F}" srcOrd="0" destOrd="0" presId="urn:microsoft.com/office/officeart/2005/8/layout/process1"/>
    <dgm:cxn modelId="{5726DEF7-9AA9-466A-AE0F-862344848ACC}" type="presParOf" srcId="{01622EBA-7CB6-4AB0-9321-B282EE3AF19B}" destId="{81F27318-F241-4F2C-8208-7ABFAA45BF7F}" srcOrd="2" destOrd="0" presId="urn:microsoft.com/office/officeart/2005/8/layout/process1"/>
    <dgm:cxn modelId="{EB8EDE8B-4D89-4C44-8EB0-A9759BA3B176}" type="presParOf" srcId="{01622EBA-7CB6-4AB0-9321-B282EE3AF19B}" destId="{040325AB-0DF6-4866-9082-C8DD5DEF0C4B}" srcOrd="3" destOrd="0" presId="urn:microsoft.com/office/officeart/2005/8/layout/process1"/>
    <dgm:cxn modelId="{BC78870B-C10F-4CD2-9B51-758BC9EB41E5}" type="presParOf" srcId="{040325AB-0DF6-4866-9082-C8DD5DEF0C4B}" destId="{09B1C93F-E87E-4E4A-8D66-6F2FD8EEDD8D}" srcOrd="0" destOrd="0" presId="urn:microsoft.com/office/officeart/2005/8/layout/process1"/>
    <dgm:cxn modelId="{A501E3C8-143C-46BE-B80D-88932237F0CF}" type="presParOf" srcId="{01622EBA-7CB6-4AB0-9321-B282EE3AF19B}" destId="{532B0D44-1CC2-454A-9B78-0E3362DEECEE}" srcOrd="4" destOrd="0" presId="urn:microsoft.com/office/officeart/2005/8/layout/process1"/>
    <dgm:cxn modelId="{DD5BC0EA-2F24-447F-ADE6-11E0904CFEE6}" type="presParOf" srcId="{01622EBA-7CB6-4AB0-9321-B282EE3AF19B}" destId="{48B20041-7854-4081-A0F3-03F03C80C891}" srcOrd="5" destOrd="0" presId="urn:microsoft.com/office/officeart/2005/8/layout/process1"/>
    <dgm:cxn modelId="{B2A95248-6EA0-4EBF-BD0E-2C94421A8799}" type="presParOf" srcId="{48B20041-7854-4081-A0F3-03F03C80C891}" destId="{83CE5F52-237E-4F0C-B276-97596A049CC1}" srcOrd="0" destOrd="0" presId="urn:microsoft.com/office/officeart/2005/8/layout/process1"/>
    <dgm:cxn modelId="{B14D515B-FCF1-4C76-847D-366A0F94DF04}" type="presParOf" srcId="{01622EBA-7CB6-4AB0-9321-B282EE3AF19B}" destId="{3E352D3A-0F6C-4C55-B550-EBD000B3A829}"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9FCAA-D787-4B4F-8608-975FCECB166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F781414-811D-4139-B75F-F1BB81EBCE66}">
      <dgm:prSet/>
      <dgm:spPr/>
      <dgm:t>
        <a:bodyPr/>
        <a:lstStyle/>
        <a:p>
          <a:pPr>
            <a:lnSpc>
              <a:spcPct val="100000"/>
            </a:lnSpc>
          </a:pPr>
          <a:r>
            <a:rPr lang="en-US" b="1" dirty="0"/>
            <a:t>Used One hot Coding for changing categorical variable to Numeric variables.</a:t>
          </a:r>
          <a:endParaRPr lang="en-US" dirty="0"/>
        </a:p>
      </dgm:t>
    </dgm:pt>
    <dgm:pt modelId="{273E19E2-89CB-4607-91D1-6C6862AF637B}" type="parTrans" cxnId="{7733D57C-874D-4946-A520-A93C5D97C4CB}">
      <dgm:prSet/>
      <dgm:spPr/>
      <dgm:t>
        <a:bodyPr/>
        <a:lstStyle/>
        <a:p>
          <a:endParaRPr lang="en-US"/>
        </a:p>
      </dgm:t>
    </dgm:pt>
    <dgm:pt modelId="{45A73DB5-407F-4F30-B12B-89B2D7319FF7}" type="sibTrans" cxnId="{7733D57C-874D-4946-A520-A93C5D97C4CB}">
      <dgm:prSet/>
      <dgm:spPr/>
      <dgm:t>
        <a:bodyPr/>
        <a:lstStyle/>
        <a:p>
          <a:pPr>
            <a:lnSpc>
              <a:spcPct val="100000"/>
            </a:lnSpc>
          </a:pPr>
          <a:endParaRPr lang="en-US"/>
        </a:p>
      </dgm:t>
    </dgm:pt>
    <dgm:pt modelId="{7DA58323-BF89-4686-8706-7C6062232E83}">
      <dgm:prSet/>
      <dgm:spPr/>
      <dgm:t>
        <a:bodyPr/>
        <a:lstStyle/>
        <a:p>
          <a:pPr>
            <a:lnSpc>
              <a:spcPct val="100000"/>
            </a:lnSpc>
          </a:pPr>
          <a:r>
            <a:rPr lang="en-US" b="1" dirty="0"/>
            <a:t>Split the concatenated column names into separate columns (</a:t>
          </a:r>
          <a:r>
            <a:rPr lang="en-US" b="1" dirty="0" err="1"/>
            <a:t>df_bat.columns.str.split</a:t>
          </a:r>
          <a:r>
            <a:rPr lang="en-US" b="1" dirty="0"/>
            <a:t>).</a:t>
          </a:r>
          <a:endParaRPr lang="en-US" dirty="0"/>
        </a:p>
      </dgm:t>
    </dgm:pt>
    <dgm:pt modelId="{0BFC8EFB-5BED-4089-BE51-4EB571D06BD3}" type="parTrans" cxnId="{11485F9B-3616-4225-9BDE-E1A0FF0D39E9}">
      <dgm:prSet/>
      <dgm:spPr/>
      <dgm:t>
        <a:bodyPr/>
        <a:lstStyle/>
        <a:p>
          <a:endParaRPr lang="en-US"/>
        </a:p>
      </dgm:t>
    </dgm:pt>
    <dgm:pt modelId="{0EA9090E-BEA9-4A7B-8DD0-C2F81C8F50AF}" type="sibTrans" cxnId="{11485F9B-3616-4225-9BDE-E1A0FF0D39E9}">
      <dgm:prSet/>
      <dgm:spPr/>
      <dgm:t>
        <a:bodyPr/>
        <a:lstStyle/>
        <a:p>
          <a:pPr>
            <a:lnSpc>
              <a:spcPct val="100000"/>
            </a:lnSpc>
          </a:pPr>
          <a:endParaRPr lang="en-US"/>
        </a:p>
      </dgm:t>
    </dgm:pt>
    <dgm:pt modelId="{64F208F5-D38A-4C58-898A-57497ECD8424}">
      <dgm:prSet/>
      <dgm:spPr/>
      <dgm:t>
        <a:bodyPr/>
        <a:lstStyle/>
        <a:p>
          <a:pPr>
            <a:lnSpc>
              <a:spcPct val="100000"/>
            </a:lnSpc>
          </a:pPr>
          <a:r>
            <a:rPr lang="en-US" b="1" dirty="0"/>
            <a:t>Standardized column names for both batting and bowling Data Frames.</a:t>
          </a:r>
          <a:endParaRPr lang="en-US" dirty="0"/>
        </a:p>
      </dgm:t>
    </dgm:pt>
    <dgm:pt modelId="{A241427A-3D11-47DA-9C8C-3E1E76BA6FE1}" type="parTrans" cxnId="{E4FA4E9F-6BBE-4C6B-8AC8-025968B1224A}">
      <dgm:prSet/>
      <dgm:spPr/>
      <dgm:t>
        <a:bodyPr/>
        <a:lstStyle/>
        <a:p>
          <a:endParaRPr lang="en-US"/>
        </a:p>
      </dgm:t>
    </dgm:pt>
    <dgm:pt modelId="{A7FD43CE-005F-41C5-B15A-3DBA42CC68D3}" type="sibTrans" cxnId="{E4FA4E9F-6BBE-4C6B-8AC8-025968B1224A}">
      <dgm:prSet/>
      <dgm:spPr/>
      <dgm:t>
        <a:bodyPr/>
        <a:lstStyle/>
        <a:p>
          <a:pPr>
            <a:lnSpc>
              <a:spcPct val="100000"/>
            </a:lnSpc>
          </a:pPr>
          <a:endParaRPr lang="en-US"/>
        </a:p>
      </dgm:t>
    </dgm:pt>
    <dgm:pt modelId="{44C1901D-FE0C-4412-8BC5-58202263863E}">
      <dgm:prSet/>
      <dgm:spPr/>
      <dgm:t>
        <a:bodyPr/>
        <a:lstStyle/>
        <a:p>
          <a:endParaRPr lang="en-US"/>
        </a:p>
      </dgm:t>
    </dgm:pt>
    <dgm:pt modelId="{2532AECF-B3B1-4972-BB95-9AB9C7EAAB4D}" type="parTrans" cxnId="{6C8FADAD-2DA2-46A6-82A3-F61FED2CA974}">
      <dgm:prSet/>
      <dgm:spPr/>
      <dgm:t>
        <a:bodyPr/>
        <a:lstStyle/>
        <a:p>
          <a:endParaRPr lang="en-US"/>
        </a:p>
      </dgm:t>
    </dgm:pt>
    <dgm:pt modelId="{29A94E3E-5E7E-40F1-A3B2-84CD9A1B46F2}" type="sibTrans" cxnId="{6C8FADAD-2DA2-46A6-82A3-F61FED2CA974}">
      <dgm:prSet/>
      <dgm:spPr/>
      <dgm:t>
        <a:bodyPr/>
        <a:lstStyle/>
        <a:p>
          <a:endParaRPr lang="en-US"/>
        </a:p>
      </dgm:t>
    </dgm:pt>
    <dgm:pt modelId="{40D1275A-DD64-4C0F-B169-658ACFE403CC}">
      <dgm:prSet/>
      <dgm:spPr/>
      <dgm:t>
        <a:bodyPr/>
        <a:lstStyle/>
        <a:p>
          <a:pPr>
            <a:lnSpc>
              <a:spcPct val="100000"/>
            </a:lnSpc>
          </a:pPr>
          <a:r>
            <a:rPr lang="en-US" dirty="0"/>
            <a:t>Reset index to ensure continuity (</a:t>
          </a:r>
          <a:r>
            <a:rPr lang="en-US" dirty="0" err="1"/>
            <a:t>reset_index</a:t>
          </a:r>
          <a:r>
            <a:rPr lang="en-US" dirty="0"/>
            <a:t>).</a:t>
          </a:r>
        </a:p>
      </dgm:t>
    </dgm:pt>
    <dgm:pt modelId="{36A32DDB-433A-40C0-89BE-B6FAF25E904E}" type="parTrans" cxnId="{0F2F19FE-EC4D-49D8-B321-CC86A717EC01}">
      <dgm:prSet/>
      <dgm:spPr/>
      <dgm:t>
        <a:bodyPr/>
        <a:lstStyle/>
        <a:p>
          <a:endParaRPr lang="en-US"/>
        </a:p>
      </dgm:t>
    </dgm:pt>
    <dgm:pt modelId="{FDDDA304-818E-487E-8CD2-DFB0918EFEF2}" type="sibTrans" cxnId="{0F2F19FE-EC4D-49D8-B321-CC86A717EC01}">
      <dgm:prSet/>
      <dgm:spPr/>
      <dgm:t>
        <a:bodyPr/>
        <a:lstStyle/>
        <a:p>
          <a:endParaRPr lang="en-US"/>
        </a:p>
      </dgm:t>
    </dgm:pt>
    <dgm:pt modelId="{1182E893-002B-4CF4-98B8-52C0FB0906F0}" type="pres">
      <dgm:prSet presAssocID="{4529FCAA-D787-4B4F-8608-975FCECB1663}" presName="root" presStyleCnt="0">
        <dgm:presLayoutVars>
          <dgm:dir/>
          <dgm:resizeHandles val="exact"/>
        </dgm:presLayoutVars>
      </dgm:prSet>
      <dgm:spPr/>
    </dgm:pt>
    <dgm:pt modelId="{AFF80247-68E3-444F-B9DF-5186FC90B017}" type="pres">
      <dgm:prSet presAssocID="{4529FCAA-D787-4B4F-8608-975FCECB1663}" presName="container" presStyleCnt="0">
        <dgm:presLayoutVars>
          <dgm:dir/>
          <dgm:resizeHandles val="exact"/>
        </dgm:presLayoutVars>
      </dgm:prSet>
      <dgm:spPr/>
    </dgm:pt>
    <dgm:pt modelId="{2ECEA625-FEB0-45B4-B315-47C3E4522138}" type="pres">
      <dgm:prSet presAssocID="{6F781414-811D-4139-B75F-F1BB81EBCE66}" presName="compNode" presStyleCnt="0"/>
      <dgm:spPr/>
    </dgm:pt>
    <dgm:pt modelId="{C2DC4020-65FB-42AC-9C19-2FEDC7F0C4CF}" type="pres">
      <dgm:prSet presAssocID="{6F781414-811D-4139-B75F-F1BB81EBCE66}" presName="iconBgRect" presStyleLbl="bgShp" presStyleIdx="0" presStyleCnt="4"/>
      <dgm:spPr/>
    </dgm:pt>
    <dgm:pt modelId="{B5EB7D97-3E06-4131-8E5D-50EC1C6B1EF6}" type="pres">
      <dgm:prSet presAssocID="{6F781414-811D-4139-B75F-F1BB81EBCE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18AA22D-1461-4AF7-98CB-88FD7F781BCE}" type="pres">
      <dgm:prSet presAssocID="{6F781414-811D-4139-B75F-F1BB81EBCE66}" presName="spaceRect" presStyleCnt="0"/>
      <dgm:spPr/>
    </dgm:pt>
    <dgm:pt modelId="{E8C2217F-23C0-4C0C-90DE-3D51B79A4DDE}" type="pres">
      <dgm:prSet presAssocID="{6F781414-811D-4139-B75F-F1BB81EBCE66}" presName="textRect" presStyleLbl="revTx" presStyleIdx="0" presStyleCnt="4">
        <dgm:presLayoutVars>
          <dgm:chMax val="1"/>
          <dgm:chPref val="1"/>
        </dgm:presLayoutVars>
      </dgm:prSet>
      <dgm:spPr/>
    </dgm:pt>
    <dgm:pt modelId="{14FF0DE0-4DE2-4215-B7F5-A466EBC391BD}" type="pres">
      <dgm:prSet presAssocID="{45A73DB5-407F-4F30-B12B-89B2D7319FF7}" presName="sibTrans" presStyleLbl="sibTrans2D1" presStyleIdx="0" presStyleCnt="0"/>
      <dgm:spPr/>
    </dgm:pt>
    <dgm:pt modelId="{7CB8C72E-9558-43F2-95C5-E82F0D850305}" type="pres">
      <dgm:prSet presAssocID="{7DA58323-BF89-4686-8706-7C6062232E83}" presName="compNode" presStyleCnt="0"/>
      <dgm:spPr/>
    </dgm:pt>
    <dgm:pt modelId="{F92F8C26-46D0-40BF-BB0E-5981BA702D5F}" type="pres">
      <dgm:prSet presAssocID="{7DA58323-BF89-4686-8706-7C6062232E83}" presName="iconBgRect" presStyleLbl="bgShp" presStyleIdx="1" presStyleCnt="4"/>
      <dgm:spPr/>
    </dgm:pt>
    <dgm:pt modelId="{7FCD0473-5509-49E8-9394-561496406E98}" type="pres">
      <dgm:prSet presAssocID="{7DA58323-BF89-4686-8706-7C6062232E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904C9B49-ECAC-4752-8C19-2E5A083EBC16}" type="pres">
      <dgm:prSet presAssocID="{7DA58323-BF89-4686-8706-7C6062232E83}" presName="spaceRect" presStyleCnt="0"/>
      <dgm:spPr/>
    </dgm:pt>
    <dgm:pt modelId="{29695772-B164-4F1E-B001-C007C404CC4F}" type="pres">
      <dgm:prSet presAssocID="{7DA58323-BF89-4686-8706-7C6062232E83}" presName="textRect" presStyleLbl="revTx" presStyleIdx="1" presStyleCnt="4">
        <dgm:presLayoutVars>
          <dgm:chMax val="1"/>
          <dgm:chPref val="1"/>
        </dgm:presLayoutVars>
      </dgm:prSet>
      <dgm:spPr/>
    </dgm:pt>
    <dgm:pt modelId="{9C1CE11C-74E1-4C46-BF17-AA7809467CC4}" type="pres">
      <dgm:prSet presAssocID="{0EA9090E-BEA9-4A7B-8DD0-C2F81C8F50AF}" presName="sibTrans" presStyleLbl="sibTrans2D1" presStyleIdx="0" presStyleCnt="0"/>
      <dgm:spPr/>
    </dgm:pt>
    <dgm:pt modelId="{71D7B988-616A-4049-98F9-431198A447FE}" type="pres">
      <dgm:prSet presAssocID="{64F208F5-D38A-4C58-898A-57497ECD8424}" presName="compNode" presStyleCnt="0"/>
      <dgm:spPr/>
    </dgm:pt>
    <dgm:pt modelId="{5DF93D4B-D9B3-422C-A4AF-3F8260ED092F}" type="pres">
      <dgm:prSet presAssocID="{64F208F5-D38A-4C58-898A-57497ECD8424}" presName="iconBgRect" presStyleLbl="bgShp" presStyleIdx="2" presStyleCnt="4"/>
      <dgm:spPr/>
    </dgm:pt>
    <dgm:pt modelId="{A89EBD3E-7CB6-4903-A863-EC67891CBAA0}" type="pres">
      <dgm:prSet presAssocID="{64F208F5-D38A-4C58-898A-57497ECD84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seball"/>
        </a:ext>
      </dgm:extLst>
    </dgm:pt>
    <dgm:pt modelId="{B91B03F2-50B9-41BA-A530-2E38FD2B0B30}" type="pres">
      <dgm:prSet presAssocID="{64F208F5-D38A-4C58-898A-57497ECD8424}" presName="spaceRect" presStyleCnt="0"/>
      <dgm:spPr/>
    </dgm:pt>
    <dgm:pt modelId="{1AF22EC1-51FE-4983-8991-A1948ED9A68E}" type="pres">
      <dgm:prSet presAssocID="{64F208F5-D38A-4C58-898A-57497ECD8424}" presName="textRect" presStyleLbl="revTx" presStyleIdx="2" presStyleCnt="4">
        <dgm:presLayoutVars>
          <dgm:chMax val="1"/>
          <dgm:chPref val="1"/>
        </dgm:presLayoutVars>
      </dgm:prSet>
      <dgm:spPr/>
    </dgm:pt>
    <dgm:pt modelId="{A7CE6AD0-F592-4AD2-B1FE-9F97D3C15F70}" type="pres">
      <dgm:prSet presAssocID="{A7FD43CE-005F-41C5-B15A-3DBA42CC68D3}" presName="sibTrans" presStyleLbl="sibTrans2D1" presStyleIdx="0" presStyleCnt="0"/>
      <dgm:spPr/>
    </dgm:pt>
    <dgm:pt modelId="{1E161435-195B-41BB-8B35-6E97D821842D}" type="pres">
      <dgm:prSet presAssocID="{40D1275A-DD64-4C0F-B169-658ACFE403CC}" presName="compNode" presStyleCnt="0"/>
      <dgm:spPr/>
    </dgm:pt>
    <dgm:pt modelId="{A3BE0145-E548-4550-A8BA-1DD48B493BFF}" type="pres">
      <dgm:prSet presAssocID="{40D1275A-DD64-4C0F-B169-658ACFE403CC}" presName="iconBgRect" presStyleLbl="bgShp" presStyleIdx="3" presStyleCnt="4"/>
      <dgm:spPr/>
    </dgm:pt>
    <dgm:pt modelId="{7DE3977B-498B-430D-AF40-11D050261CCB}" type="pres">
      <dgm:prSet presAssocID="{40D1275A-DD64-4C0F-B169-658ACFE403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6A46BDFA-C26B-4714-857B-EC9ACE8D8328}" type="pres">
      <dgm:prSet presAssocID="{40D1275A-DD64-4C0F-B169-658ACFE403CC}" presName="spaceRect" presStyleCnt="0"/>
      <dgm:spPr/>
    </dgm:pt>
    <dgm:pt modelId="{7ADAC7BB-FEBD-4E73-889B-DDD7EAF9912E}" type="pres">
      <dgm:prSet presAssocID="{40D1275A-DD64-4C0F-B169-658ACFE403CC}" presName="textRect" presStyleLbl="revTx" presStyleIdx="3" presStyleCnt="4">
        <dgm:presLayoutVars>
          <dgm:chMax val="1"/>
          <dgm:chPref val="1"/>
        </dgm:presLayoutVars>
      </dgm:prSet>
      <dgm:spPr/>
    </dgm:pt>
  </dgm:ptLst>
  <dgm:cxnLst>
    <dgm:cxn modelId="{95560B5E-0E36-466F-A55A-34C3D9330116}" type="presOf" srcId="{6F781414-811D-4139-B75F-F1BB81EBCE66}" destId="{E8C2217F-23C0-4C0C-90DE-3D51B79A4DDE}" srcOrd="0" destOrd="0" presId="urn:microsoft.com/office/officeart/2018/2/layout/IconCircleList"/>
    <dgm:cxn modelId="{87C96E4B-1D5D-492E-844D-29B285D0B3D9}" type="presOf" srcId="{A7FD43CE-005F-41C5-B15A-3DBA42CC68D3}" destId="{A7CE6AD0-F592-4AD2-B1FE-9F97D3C15F70}" srcOrd="0" destOrd="0" presId="urn:microsoft.com/office/officeart/2018/2/layout/IconCircleList"/>
    <dgm:cxn modelId="{DF357E4B-6D92-4C74-981C-DC5570276060}" type="presOf" srcId="{7DA58323-BF89-4686-8706-7C6062232E83}" destId="{29695772-B164-4F1E-B001-C007C404CC4F}" srcOrd="0" destOrd="0" presId="urn:microsoft.com/office/officeart/2018/2/layout/IconCircleList"/>
    <dgm:cxn modelId="{60BC876D-2884-4EEA-852D-716351F7D5DE}" type="presOf" srcId="{64F208F5-D38A-4C58-898A-57497ECD8424}" destId="{1AF22EC1-51FE-4983-8991-A1948ED9A68E}" srcOrd="0" destOrd="0" presId="urn:microsoft.com/office/officeart/2018/2/layout/IconCircleList"/>
    <dgm:cxn modelId="{7733D57C-874D-4946-A520-A93C5D97C4CB}" srcId="{4529FCAA-D787-4B4F-8608-975FCECB1663}" destId="{6F781414-811D-4139-B75F-F1BB81EBCE66}" srcOrd="0" destOrd="0" parTransId="{273E19E2-89CB-4607-91D1-6C6862AF637B}" sibTransId="{45A73DB5-407F-4F30-B12B-89B2D7319FF7}"/>
    <dgm:cxn modelId="{C060E885-65B0-416F-B219-4C64576CD13F}" type="presOf" srcId="{45A73DB5-407F-4F30-B12B-89B2D7319FF7}" destId="{14FF0DE0-4DE2-4215-B7F5-A466EBC391BD}" srcOrd="0" destOrd="0" presId="urn:microsoft.com/office/officeart/2018/2/layout/IconCircleList"/>
    <dgm:cxn modelId="{11485F9B-3616-4225-9BDE-E1A0FF0D39E9}" srcId="{4529FCAA-D787-4B4F-8608-975FCECB1663}" destId="{7DA58323-BF89-4686-8706-7C6062232E83}" srcOrd="1" destOrd="0" parTransId="{0BFC8EFB-5BED-4089-BE51-4EB571D06BD3}" sibTransId="{0EA9090E-BEA9-4A7B-8DD0-C2F81C8F50AF}"/>
    <dgm:cxn modelId="{E4FA4E9F-6BBE-4C6B-8AC8-025968B1224A}" srcId="{4529FCAA-D787-4B4F-8608-975FCECB1663}" destId="{64F208F5-D38A-4C58-898A-57497ECD8424}" srcOrd="2" destOrd="0" parTransId="{A241427A-3D11-47DA-9C8C-3E1E76BA6FE1}" sibTransId="{A7FD43CE-005F-41C5-B15A-3DBA42CC68D3}"/>
    <dgm:cxn modelId="{B041ABAC-C86C-49D9-A49F-26A48E3225EE}" type="presOf" srcId="{4529FCAA-D787-4B4F-8608-975FCECB1663}" destId="{1182E893-002B-4CF4-98B8-52C0FB0906F0}" srcOrd="0" destOrd="0" presId="urn:microsoft.com/office/officeart/2018/2/layout/IconCircleList"/>
    <dgm:cxn modelId="{6C8FADAD-2DA2-46A6-82A3-F61FED2CA974}" srcId="{64F208F5-D38A-4C58-898A-57497ECD8424}" destId="{44C1901D-FE0C-4412-8BC5-58202263863E}" srcOrd="0" destOrd="0" parTransId="{2532AECF-B3B1-4972-BB95-9AB9C7EAAB4D}" sibTransId="{29A94E3E-5E7E-40F1-A3B2-84CD9A1B46F2}"/>
    <dgm:cxn modelId="{97A799C5-AFE6-47C7-9986-5EEEE09BFF54}" type="presOf" srcId="{0EA9090E-BEA9-4A7B-8DD0-C2F81C8F50AF}" destId="{9C1CE11C-74E1-4C46-BF17-AA7809467CC4}" srcOrd="0" destOrd="0" presId="urn:microsoft.com/office/officeart/2018/2/layout/IconCircleList"/>
    <dgm:cxn modelId="{7A0699C6-0C70-4A24-88FE-470F8E903365}" type="presOf" srcId="{40D1275A-DD64-4C0F-B169-658ACFE403CC}" destId="{7ADAC7BB-FEBD-4E73-889B-DDD7EAF9912E}" srcOrd="0" destOrd="0" presId="urn:microsoft.com/office/officeart/2018/2/layout/IconCircleList"/>
    <dgm:cxn modelId="{0F2F19FE-EC4D-49D8-B321-CC86A717EC01}" srcId="{4529FCAA-D787-4B4F-8608-975FCECB1663}" destId="{40D1275A-DD64-4C0F-B169-658ACFE403CC}" srcOrd="3" destOrd="0" parTransId="{36A32DDB-433A-40C0-89BE-B6FAF25E904E}" sibTransId="{FDDDA304-818E-487E-8CD2-DFB0918EFEF2}"/>
    <dgm:cxn modelId="{7DF544DB-FF2D-4E3B-99F7-5CEC51DECCC8}" type="presParOf" srcId="{1182E893-002B-4CF4-98B8-52C0FB0906F0}" destId="{AFF80247-68E3-444F-B9DF-5186FC90B017}" srcOrd="0" destOrd="0" presId="urn:microsoft.com/office/officeart/2018/2/layout/IconCircleList"/>
    <dgm:cxn modelId="{8F845C77-E5C9-4113-8501-97E1D294F25C}" type="presParOf" srcId="{AFF80247-68E3-444F-B9DF-5186FC90B017}" destId="{2ECEA625-FEB0-45B4-B315-47C3E4522138}" srcOrd="0" destOrd="0" presId="urn:microsoft.com/office/officeart/2018/2/layout/IconCircleList"/>
    <dgm:cxn modelId="{E040DDDC-496A-4983-BFD6-B2C5581BD65E}" type="presParOf" srcId="{2ECEA625-FEB0-45B4-B315-47C3E4522138}" destId="{C2DC4020-65FB-42AC-9C19-2FEDC7F0C4CF}" srcOrd="0" destOrd="0" presId="urn:microsoft.com/office/officeart/2018/2/layout/IconCircleList"/>
    <dgm:cxn modelId="{92774259-A3F6-4060-9562-B2F44D964F32}" type="presParOf" srcId="{2ECEA625-FEB0-45B4-B315-47C3E4522138}" destId="{B5EB7D97-3E06-4131-8E5D-50EC1C6B1EF6}" srcOrd="1" destOrd="0" presId="urn:microsoft.com/office/officeart/2018/2/layout/IconCircleList"/>
    <dgm:cxn modelId="{4CA6AC9A-8FEA-4033-B329-CBE2E8031420}" type="presParOf" srcId="{2ECEA625-FEB0-45B4-B315-47C3E4522138}" destId="{418AA22D-1461-4AF7-98CB-88FD7F781BCE}" srcOrd="2" destOrd="0" presId="urn:microsoft.com/office/officeart/2018/2/layout/IconCircleList"/>
    <dgm:cxn modelId="{00C1580A-84A5-43D1-9B7C-A5964381BB57}" type="presParOf" srcId="{2ECEA625-FEB0-45B4-B315-47C3E4522138}" destId="{E8C2217F-23C0-4C0C-90DE-3D51B79A4DDE}" srcOrd="3" destOrd="0" presId="urn:microsoft.com/office/officeart/2018/2/layout/IconCircleList"/>
    <dgm:cxn modelId="{A12F486D-A7F9-4E8D-8857-69ED61EE2C9E}" type="presParOf" srcId="{AFF80247-68E3-444F-B9DF-5186FC90B017}" destId="{14FF0DE0-4DE2-4215-B7F5-A466EBC391BD}" srcOrd="1" destOrd="0" presId="urn:microsoft.com/office/officeart/2018/2/layout/IconCircleList"/>
    <dgm:cxn modelId="{B9EB234F-6BB0-46F2-9F8A-6798A7BAB7A9}" type="presParOf" srcId="{AFF80247-68E3-444F-B9DF-5186FC90B017}" destId="{7CB8C72E-9558-43F2-95C5-E82F0D850305}" srcOrd="2" destOrd="0" presId="urn:microsoft.com/office/officeart/2018/2/layout/IconCircleList"/>
    <dgm:cxn modelId="{04E89DF5-D277-4EBA-B6D4-67F0A03ADF17}" type="presParOf" srcId="{7CB8C72E-9558-43F2-95C5-E82F0D850305}" destId="{F92F8C26-46D0-40BF-BB0E-5981BA702D5F}" srcOrd="0" destOrd="0" presId="urn:microsoft.com/office/officeart/2018/2/layout/IconCircleList"/>
    <dgm:cxn modelId="{061931CE-FDED-4EB8-AF0C-6BF9A2BBB5D5}" type="presParOf" srcId="{7CB8C72E-9558-43F2-95C5-E82F0D850305}" destId="{7FCD0473-5509-49E8-9394-561496406E98}" srcOrd="1" destOrd="0" presId="urn:microsoft.com/office/officeart/2018/2/layout/IconCircleList"/>
    <dgm:cxn modelId="{996B7F83-8FBD-4194-A010-7B610460DD0C}" type="presParOf" srcId="{7CB8C72E-9558-43F2-95C5-E82F0D850305}" destId="{904C9B49-ECAC-4752-8C19-2E5A083EBC16}" srcOrd="2" destOrd="0" presId="urn:microsoft.com/office/officeart/2018/2/layout/IconCircleList"/>
    <dgm:cxn modelId="{4F88ACCB-C60B-4399-B536-1F543AC270E0}" type="presParOf" srcId="{7CB8C72E-9558-43F2-95C5-E82F0D850305}" destId="{29695772-B164-4F1E-B001-C007C404CC4F}" srcOrd="3" destOrd="0" presId="urn:microsoft.com/office/officeart/2018/2/layout/IconCircleList"/>
    <dgm:cxn modelId="{9943866F-7F1E-42A6-BE8B-F0F611503A73}" type="presParOf" srcId="{AFF80247-68E3-444F-B9DF-5186FC90B017}" destId="{9C1CE11C-74E1-4C46-BF17-AA7809467CC4}" srcOrd="3" destOrd="0" presId="urn:microsoft.com/office/officeart/2018/2/layout/IconCircleList"/>
    <dgm:cxn modelId="{73B0DA5C-2550-405F-B22C-5D90746B8ACE}" type="presParOf" srcId="{AFF80247-68E3-444F-B9DF-5186FC90B017}" destId="{71D7B988-616A-4049-98F9-431198A447FE}" srcOrd="4" destOrd="0" presId="urn:microsoft.com/office/officeart/2018/2/layout/IconCircleList"/>
    <dgm:cxn modelId="{4A7A1DBE-442C-46E1-AE73-79C4238E677A}" type="presParOf" srcId="{71D7B988-616A-4049-98F9-431198A447FE}" destId="{5DF93D4B-D9B3-422C-A4AF-3F8260ED092F}" srcOrd="0" destOrd="0" presId="urn:microsoft.com/office/officeart/2018/2/layout/IconCircleList"/>
    <dgm:cxn modelId="{96970E53-7890-4E07-9034-A8F380773D33}" type="presParOf" srcId="{71D7B988-616A-4049-98F9-431198A447FE}" destId="{A89EBD3E-7CB6-4903-A863-EC67891CBAA0}" srcOrd="1" destOrd="0" presId="urn:microsoft.com/office/officeart/2018/2/layout/IconCircleList"/>
    <dgm:cxn modelId="{AC7A34E8-60FA-4BF7-A953-1D2F6397A19B}" type="presParOf" srcId="{71D7B988-616A-4049-98F9-431198A447FE}" destId="{B91B03F2-50B9-41BA-A530-2E38FD2B0B30}" srcOrd="2" destOrd="0" presId="urn:microsoft.com/office/officeart/2018/2/layout/IconCircleList"/>
    <dgm:cxn modelId="{750A43D0-A945-442B-85D9-BD9C1444C7E3}" type="presParOf" srcId="{71D7B988-616A-4049-98F9-431198A447FE}" destId="{1AF22EC1-51FE-4983-8991-A1948ED9A68E}" srcOrd="3" destOrd="0" presId="urn:microsoft.com/office/officeart/2018/2/layout/IconCircleList"/>
    <dgm:cxn modelId="{678451A4-D1B5-4D0C-BEC0-70BC65B381CC}" type="presParOf" srcId="{AFF80247-68E3-444F-B9DF-5186FC90B017}" destId="{A7CE6AD0-F592-4AD2-B1FE-9F97D3C15F70}" srcOrd="5" destOrd="0" presId="urn:microsoft.com/office/officeart/2018/2/layout/IconCircleList"/>
    <dgm:cxn modelId="{8008A23A-1FEC-439A-B446-20E313C86751}" type="presParOf" srcId="{AFF80247-68E3-444F-B9DF-5186FC90B017}" destId="{1E161435-195B-41BB-8B35-6E97D821842D}" srcOrd="6" destOrd="0" presId="urn:microsoft.com/office/officeart/2018/2/layout/IconCircleList"/>
    <dgm:cxn modelId="{6FE9F3C4-C3FF-45B5-B029-DAC5A4409759}" type="presParOf" srcId="{1E161435-195B-41BB-8B35-6E97D821842D}" destId="{A3BE0145-E548-4550-A8BA-1DD48B493BFF}" srcOrd="0" destOrd="0" presId="urn:microsoft.com/office/officeart/2018/2/layout/IconCircleList"/>
    <dgm:cxn modelId="{A9169B94-7E39-4FDF-87D6-8DCAF5E01811}" type="presParOf" srcId="{1E161435-195B-41BB-8B35-6E97D821842D}" destId="{7DE3977B-498B-430D-AF40-11D050261CCB}" srcOrd="1" destOrd="0" presId="urn:microsoft.com/office/officeart/2018/2/layout/IconCircleList"/>
    <dgm:cxn modelId="{4BF6D7B3-A7C5-4C36-9B7F-337F9E08A59B}" type="presParOf" srcId="{1E161435-195B-41BB-8B35-6E97D821842D}" destId="{6A46BDFA-C26B-4714-857B-EC9ACE8D8328}" srcOrd="2" destOrd="0" presId="urn:microsoft.com/office/officeart/2018/2/layout/IconCircleList"/>
    <dgm:cxn modelId="{16D6CE39-1106-407D-ADE5-28833D99D268}" type="presParOf" srcId="{1E161435-195B-41BB-8B35-6E97D821842D}" destId="{7ADAC7BB-FEBD-4E73-889B-DDD7EAF9912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E32F9F-2C9C-478B-B77D-A283E743108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B0FB6605-E626-4F00-936E-309527F5632C}">
      <dgm:prSet/>
      <dgm:spPr/>
      <dgm:t>
        <a:bodyPr/>
        <a:lstStyle/>
        <a:p>
          <a:pPr>
            <a:defRPr cap="all"/>
          </a:pPr>
          <a:r>
            <a:rPr lang="en-US" b="1" dirty="0"/>
            <a:t>Data analysis has revolutionized the way we approach cricket, it empowers us to make informed decisions in cricket. </a:t>
          </a:r>
          <a:endParaRPr lang="en-US" dirty="0"/>
        </a:p>
      </dgm:t>
    </dgm:pt>
    <dgm:pt modelId="{266B1215-0FE6-4E7B-AC7D-0C8289EBBE66}" type="parTrans" cxnId="{D428FB09-225D-4482-AFA8-06C04E30DE84}">
      <dgm:prSet/>
      <dgm:spPr/>
      <dgm:t>
        <a:bodyPr/>
        <a:lstStyle/>
        <a:p>
          <a:endParaRPr lang="en-US"/>
        </a:p>
      </dgm:t>
    </dgm:pt>
    <dgm:pt modelId="{16A22D20-4EEC-4ABA-824F-79B977854055}" type="sibTrans" cxnId="{D428FB09-225D-4482-AFA8-06C04E30DE84}">
      <dgm:prSet/>
      <dgm:spPr/>
      <dgm:t>
        <a:bodyPr/>
        <a:lstStyle/>
        <a:p>
          <a:endParaRPr lang="en-US"/>
        </a:p>
      </dgm:t>
    </dgm:pt>
    <dgm:pt modelId="{53BB8BCF-1309-48A1-867C-07500701BA6B}">
      <dgm:prSet/>
      <dgm:spPr/>
      <dgm:t>
        <a:bodyPr/>
        <a:lstStyle/>
        <a:p>
          <a:pPr>
            <a:defRPr cap="all"/>
          </a:pPr>
          <a:r>
            <a:rPr lang="en-US" b="1" dirty="0"/>
            <a:t>Moving beyond averages, we gain a deeper understanding of player performance. </a:t>
          </a:r>
          <a:endParaRPr lang="en-US" dirty="0"/>
        </a:p>
      </dgm:t>
    </dgm:pt>
    <dgm:pt modelId="{C5A441A9-3D89-43B3-8961-8DB2A3C52BAE}" type="parTrans" cxnId="{21945F36-17AC-41C9-B675-DD1D1BBA891B}">
      <dgm:prSet/>
      <dgm:spPr/>
      <dgm:t>
        <a:bodyPr/>
        <a:lstStyle/>
        <a:p>
          <a:endParaRPr lang="en-US"/>
        </a:p>
      </dgm:t>
    </dgm:pt>
    <dgm:pt modelId="{0E927916-3ABA-4173-B680-622934570D04}" type="sibTrans" cxnId="{21945F36-17AC-41C9-B675-DD1D1BBA891B}">
      <dgm:prSet/>
      <dgm:spPr/>
      <dgm:t>
        <a:bodyPr/>
        <a:lstStyle/>
        <a:p>
          <a:endParaRPr lang="en-US"/>
        </a:p>
      </dgm:t>
    </dgm:pt>
    <dgm:pt modelId="{51F1A611-E9DD-4A8C-8A2D-D337B74D3849}">
      <dgm:prSet/>
      <dgm:spPr/>
      <dgm:t>
        <a:bodyPr/>
        <a:lstStyle/>
        <a:p>
          <a:pPr>
            <a:defRPr cap="all"/>
          </a:pPr>
          <a:r>
            <a:rPr lang="en-US" b="1" dirty="0"/>
            <a:t>These insights can be applied to player selection, strategy development, and improve fantasy cricket.</a:t>
          </a:r>
          <a:endParaRPr lang="en-US" dirty="0"/>
        </a:p>
      </dgm:t>
    </dgm:pt>
    <dgm:pt modelId="{AB296686-C36E-42D4-9B2F-BD7624F296B4}" type="parTrans" cxnId="{D372F333-B71F-4C9D-9ECC-D017080306D4}">
      <dgm:prSet/>
      <dgm:spPr/>
      <dgm:t>
        <a:bodyPr/>
        <a:lstStyle/>
        <a:p>
          <a:endParaRPr lang="en-US"/>
        </a:p>
      </dgm:t>
    </dgm:pt>
    <dgm:pt modelId="{B3875FFE-1572-411D-AB6B-B87B3A03D76B}" type="sibTrans" cxnId="{D372F333-B71F-4C9D-9ECC-D017080306D4}">
      <dgm:prSet/>
      <dgm:spPr/>
      <dgm:t>
        <a:bodyPr/>
        <a:lstStyle/>
        <a:p>
          <a:endParaRPr lang="en-US"/>
        </a:p>
      </dgm:t>
    </dgm:pt>
    <dgm:pt modelId="{7CFF2BEC-42CD-4CD3-AEBF-BB0B846727C5}">
      <dgm:prSet/>
      <dgm:spPr/>
      <dgm:t>
        <a:bodyPr/>
        <a:lstStyle/>
        <a:p>
          <a:pPr>
            <a:defRPr cap="all"/>
          </a:pPr>
          <a:r>
            <a:rPr lang="en-US" b="1" dirty="0"/>
            <a:t>As we embrace data-driven decision-making, we unlock new possibilities for maximizing success on the cricket field.</a:t>
          </a:r>
          <a:endParaRPr lang="en-US" dirty="0"/>
        </a:p>
      </dgm:t>
    </dgm:pt>
    <dgm:pt modelId="{E78E58FD-2072-4A8A-ADBE-DAD48AE6222D}" type="parTrans" cxnId="{D5A0989E-B894-4679-B9ED-146A706596B5}">
      <dgm:prSet/>
      <dgm:spPr/>
      <dgm:t>
        <a:bodyPr/>
        <a:lstStyle/>
        <a:p>
          <a:endParaRPr lang="en-US"/>
        </a:p>
      </dgm:t>
    </dgm:pt>
    <dgm:pt modelId="{22728B56-4616-4641-9BF7-B6246EEACDBC}" type="sibTrans" cxnId="{D5A0989E-B894-4679-B9ED-146A706596B5}">
      <dgm:prSet/>
      <dgm:spPr/>
      <dgm:t>
        <a:bodyPr/>
        <a:lstStyle/>
        <a:p>
          <a:endParaRPr lang="en-US"/>
        </a:p>
      </dgm:t>
    </dgm:pt>
    <dgm:pt modelId="{0B1D56B0-4315-4AD6-A759-D41F9C3FD4F5}" type="pres">
      <dgm:prSet presAssocID="{42E32F9F-2C9C-478B-B77D-A283E743108D}" presName="outerComposite" presStyleCnt="0">
        <dgm:presLayoutVars>
          <dgm:chMax val="5"/>
          <dgm:dir/>
          <dgm:resizeHandles val="exact"/>
        </dgm:presLayoutVars>
      </dgm:prSet>
      <dgm:spPr/>
    </dgm:pt>
    <dgm:pt modelId="{B4FECD27-EB2E-46F3-AE95-A73FB056AE05}" type="pres">
      <dgm:prSet presAssocID="{42E32F9F-2C9C-478B-B77D-A283E743108D}" presName="dummyMaxCanvas" presStyleCnt="0">
        <dgm:presLayoutVars/>
      </dgm:prSet>
      <dgm:spPr/>
    </dgm:pt>
    <dgm:pt modelId="{EA10FAAD-3B3F-4BB8-BBE0-9398B87B7B79}" type="pres">
      <dgm:prSet presAssocID="{42E32F9F-2C9C-478B-B77D-A283E743108D}" presName="FourNodes_1" presStyleLbl="node1" presStyleIdx="0" presStyleCnt="4">
        <dgm:presLayoutVars>
          <dgm:bulletEnabled val="1"/>
        </dgm:presLayoutVars>
      </dgm:prSet>
      <dgm:spPr/>
    </dgm:pt>
    <dgm:pt modelId="{D86A667D-B9A4-483C-9AB0-D2716EEEC12B}" type="pres">
      <dgm:prSet presAssocID="{42E32F9F-2C9C-478B-B77D-A283E743108D}" presName="FourNodes_2" presStyleLbl="node1" presStyleIdx="1" presStyleCnt="4">
        <dgm:presLayoutVars>
          <dgm:bulletEnabled val="1"/>
        </dgm:presLayoutVars>
      </dgm:prSet>
      <dgm:spPr/>
    </dgm:pt>
    <dgm:pt modelId="{96A61B50-350D-46E7-A741-784A4F6B44D5}" type="pres">
      <dgm:prSet presAssocID="{42E32F9F-2C9C-478B-B77D-A283E743108D}" presName="FourNodes_3" presStyleLbl="node1" presStyleIdx="2" presStyleCnt="4">
        <dgm:presLayoutVars>
          <dgm:bulletEnabled val="1"/>
        </dgm:presLayoutVars>
      </dgm:prSet>
      <dgm:spPr/>
    </dgm:pt>
    <dgm:pt modelId="{9A6EB082-AF52-45CE-8A71-2E7B3977680C}" type="pres">
      <dgm:prSet presAssocID="{42E32F9F-2C9C-478B-B77D-A283E743108D}" presName="FourNodes_4" presStyleLbl="node1" presStyleIdx="3" presStyleCnt="4">
        <dgm:presLayoutVars>
          <dgm:bulletEnabled val="1"/>
        </dgm:presLayoutVars>
      </dgm:prSet>
      <dgm:spPr/>
    </dgm:pt>
    <dgm:pt modelId="{868967C2-448A-439A-8DBA-9CBE478CC8F5}" type="pres">
      <dgm:prSet presAssocID="{42E32F9F-2C9C-478B-B77D-A283E743108D}" presName="FourConn_1-2" presStyleLbl="fgAccFollowNode1" presStyleIdx="0" presStyleCnt="3">
        <dgm:presLayoutVars>
          <dgm:bulletEnabled val="1"/>
        </dgm:presLayoutVars>
      </dgm:prSet>
      <dgm:spPr/>
    </dgm:pt>
    <dgm:pt modelId="{A8328502-DF34-4052-8B8F-8E8DF7D59F44}" type="pres">
      <dgm:prSet presAssocID="{42E32F9F-2C9C-478B-B77D-A283E743108D}" presName="FourConn_2-3" presStyleLbl="fgAccFollowNode1" presStyleIdx="1" presStyleCnt="3">
        <dgm:presLayoutVars>
          <dgm:bulletEnabled val="1"/>
        </dgm:presLayoutVars>
      </dgm:prSet>
      <dgm:spPr/>
    </dgm:pt>
    <dgm:pt modelId="{8AF2EE1B-C1C0-4686-9ABF-1FB2997C3AF0}" type="pres">
      <dgm:prSet presAssocID="{42E32F9F-2C9C-478B-B77D-A283E743108D}" presName="FourConn_3-4" presStyleLbl="fgAccFollowNode1" presStyleIdx="2" presStyleCnt="3">
        <dgm:presLayoutVars>
          <dgm:bulletEnabled val="1"/>
        </dgm:presLayoutVars>
      </dgm:prSet>
      <dgm:spPr/>
    </dgm:pt>
    <dgm:pt modelId="{0101EBEE-59E1-4086-BF87-72E55AD94BFE}" type="pres">
      <dgm:prSet presAssocID="{42E32F9F-2C9C-478B-B77D-A283E743108D}" presName="FourNodes_1_text" presStyleLbl="node1" presStyleIdx="3" presStyleCnt="4">
        <dgm:presLayoutVars>
          <dgm:bulletEnabled val="1"/>
        </dgm:presLayoutVars>
      </dgm:prSet>
      <dgm:spPr/>
    </dgm:pt>
    <dgm:pt modelId="{CB3AD8FC-EB28-432F-996A-CCA1F0BC3918}" type="pres">
      <dgm:prSet presAssocID="{42E32F9F-2C9C-478B-B77D-A283E743108D}" presName="FourNodes_2_text" presStyleLbl="node1" presStyleIdx="3" presStyleCnt="4">
        <dgm:presLayoutVars>
          <dgm:bulletEnabled val="1"/>
        </dgm:presLayoutVars>
      </dgm:prSet>
      <dgm:spPr/>
    </dgm:pt>
    <dgm:pt modelId="{8136F769-8732-432D-8516-2CF3BB448B1C}" type="pres">
      <dgm:prSet presAssocID="{42E32F9F-2C9C-478B-B77D-A283E743108D}" presName="FourNodes_3_text" presStyleLbl="node1" presStyleIdx="3" presStyleCnt="4">
        <dgm:presLayoutVars>
          <dgm:bulletEnabled val="1"/>
        </dgm:presLayoutVars>
      </dgm:prSet>
      <dgm:spPr/>
    </dgm:pt>
    <dgm:pt modelId="{A1232797-44E6-49CC-9D26-3BCAB04754AF}" type="pres">
      <dgm:prSet presAssocID="{42E32F9F-2C9C-478B-B77D-A283E743108D}" presName="FourNodes_4_text" presStyleLbl="node1" presStyleIdx="3" presStyleCnt="4">
        <dgm:presLayoutVars>
          <dgm:bulletEnabled val="1"/>
        </dgm:presLayoutVars>
      </dgm:prSet>
      <dgm:spPr/>
    </dgm:pt>
  </dgm:ptLst>
  <dgm:cxnLst>
    <dgm:cxn modelId="{65C94506-F60A-4F72-B84B-B1B7A29A944D}" type="presOf" srcId="{42E32F9F-2C9C-478B-B77D-A283E743108D}" destId="{0B1D56B0-4315-4AD6-A759-D41F9C3FD4F5}" srcOrd="0" destOrd="0" presId="urn:microsoft.com/office/officeart/2005/8/layout/vProcess5"/>
    <dgm:cxn modelId="{D428FB09-225D-4482-AFA8-06C04E30DE84}" srcId="{42E32F9F-2C9C-478B-B77D-A283E743108D}" destId="{B0FB6605-E626-4F00-936E-309527F5632C}" srcOrd="0" destOrd="0" parTransId="{266B1215-0FE6-4E7B-AC7D-0C8289EBBE66}" sibTransId="{16A22D20-4EEC-4ABA-824F-79B977854055}"/>
    <dgm:cxn modelId="{A15B0514-4217-40A4-8678-4C73EF55DB72}" type="presOf" srcId="{53BB8BCF-1309-48A1-867C-07500701BA6B}" destId="{D86A667D-B9A4-483C-9AB0-D2716EEEC12B}" srcOrd="0" destOrd="0" presId="urn:microsoft.com/office/officeart/2005/8/layout/vProcess5"/>
    <dgm:cxn modelId="{D372F333-B71F-4C9D-9ECC-D017080306D4}" srcId="{42E32F9F-2C9C-478B-B77D-A283E743108D}" destId="{51F1A611-E9DD-4A8C-8A2D-D337B74D3849}" srcOrd="2" destOrd="0" parTransId="{AB296686-C36E-42D4-9B2F-BD7624F296B4}" sibTransId="{B3875FFE-1572-411D-AB6B-B87B3A03D76B}"/>
    <dgm:cxn modelId="{21945F36-17AC-41C9-B675-DD1D1BBA891B}" srcId="{42E32F9F-2C9C-478B-B77D-A283E743108D}" destId="{53BB8BCF-1309-48A1-867C-07500701BA6B}" srcOrd="1" destOrd="0" parTransId="{C5A441A9-3D89-43B3-8961-8DB2A3C52BAE}" sibTransId="{0E927916-3ABA-4173-B680-622934570D04}"/>
    <dgm:cxn modelId="{80E2383F-FECF-4FAE-8EA3-EF640078D558}" type="presOf" srcId="{B0FB6605-E626-4F00-936E-309527F5632C}" destId="{0101EBEE-59E1-4086-BF87-72E55AD94BFE}" srcOrd="1" destOrd="0" presId="urn:microsoft.com/office/officeart/2005/8/layout/vProcess5"/>
    <dgm:cxn modelId="{B2D72A6B-36DD-433B-A2A7-F11025AF3653}" type="presOf" srcId="{B0FB6605-E626-4F00-936E-309527F5632C}" destId="{EA10FAAD-3B3F-4BB8-BBE0-9398B87B7B79}" srcOrd="0" destOrd="0" presId="urn:microsoft.com/office/officeart/2005/8/layout/vProcess5"/>
    <dgm:cxn modelId="{C52FF46D-57B3-425A-9CFC-802F0B448121}" type="presOf" srcId="{7CFF2BEC-42CD-4CD3-AEBF-BB0B846727C5}" destId="{9A6EB082-AF52-45CE-8A71-2E7B3977680C}" srcOrd="0" destOrd="0" presId="urn:microsoft.com/office/officeart/2005/8/layout/vProcess5"/>
    <dgm:cxn modelId="{20475D55-CA79-4663-828E-83B9AC4827BC}" type="presOf" srcId="{0E927916-3ABA-4173-B680-622934570D04}" destId="{A8328502-DF34-4052-8B8F-8E8DF7D59F44}" srcOrd="0" destOrd="0" presId="urn:microsoft.com/office/officeart/2005/8/layout/vProcess5"/>
    <dgm:cxn modelId="{1F4AA458-3DA9-41FE-9A05-62A63E7C000B}" type="presOf" srcId="{51F1A611-E9DD-4A8C-8A2D-D337B74D3849}" destId="{8136F769-8732-432D-8516-2CF3BB448B1C}" srcOrd="1" destOrd="0" presId="urn:microsoft.com/office/officeart/2005/8/layout/vProcess5"/>
    <dgm:cxn modelId="{77EBDF7F-8AAF-4FBF-A6F0-F0A9DFBCF632}" type="presOf" srcId="{B3875FFE-1572-411D-AB6B-B87B3A03D76B}" destId="{8AF2EE1B-C1C0-4686-9ABF-1FB2997C3AF0}" srcOrd="0" destOrd="0" presId="urn:microsoft.com/office/officeart/2005/8/layout/vProcess5"/>
    <dgm:cxn modelId="{DB5AD190-8816-45C7-9C8B-A58682648FF9}" type="presOf" srcId="{7CFF2BEC-42CD-4CD3-AEBF-BB0B846727C5}" destId="{A1232797-44E6-49CC-9D26-3BCAB04754AF}" srcOrd="1" destOrd="0" presId="urn:microsoft.com/office/officeart/2005/8/layout/vProcess5"/>
    <dgm:cxn modelId="{D5A0989E-B894-4679-B9ED-146A706596B5}" srcId="{42E32F9F-2C9C-478B-B77D-A283E743108D}" destId="{7CFF2BEC-42CD-4CD3-AEBF-BB0B846727C5}" srcOrd="3" destOrd="0" parTransId="{E78E58FD-2072-4A8A-ADBE-DAD48AE6222D}" sibTransId="{22728B56-4616-4641-9BF7-B6246EEACDBC}"/>
    <dgm:cxn modelId="{9BF1D4B1-424F-4EB1-88CF-AE123A55F616}" type="presOf" srcId="{53BB8BCF-1309-48A1-867C-07500701BA6B}" destId="{CB3AD8FC-EB28-432F-996A-CCA1F0BC3918}" srcOrd="1" destOrd="0" presId="urn:microsoft.com/office/officeart/2005/8/layout/vProcess5"/>
    <dgm:cxn modelId="{10C34BBE-EA32-464C-8CC9-0FD7220891A6}" type="presOf" srcId="{16A22D20-4EEC-4ABA-824F-79B977854055}" destId="{868967C2-448A-439A-8DBA-9CBE478CC8F5}" srcOrd="0" destOrd="0" presId="urn:microsoft.com/office/officeart/2005/8/layout/vProcess5"/>
    <dgm:cxn modelId="{2C247FDF-BC53-4FD1-8CF4-11FFC58A0B57}" type="presOf" srcId="{51F1A611-E9DD-4A8C-8A2D-D337B74D3849}" destId="{96A61B50-350D-46E7-A741-784A4F6B44D5}" srcOrd="0" destOrd="0" presId="urn:microsoft.com/office/officeart/2005/8/layout/vProcess5"/>
    <dgm:cxn modelId="{8F791438-366A-4117-B348-ECEC8062E9C1}" type="presParOf" srcId="{0B1D56B0-4315-4AD6-A759-D41F9C3FD4F5}" destId="{B4FECD27-EB2E-46F3-AE95-A73FB056AE05}" srcOrd="0" destOrd="0" presId="urn:microsoft.com/office/officeart/2005/8/layout/vProcess5"/>
    <dgm:cxn modelId="{E51523F6-CAD1-418E-AA62-D426826C4BE9}" type="presParOf" srcId="{0B1D56B0-4315-4AD6-A759-D41F9C3FD4F5}" destId="{EA10FAAD-3B3F-4BB8-BBE0-9398B87B7B79}" srcOrd="1" destOrd="0" presId="urn:microsoft.com/office/officeart/2005/8/layout/vProcess5"/>
    <dgm:cxn modelId="{FFFB10CB-4CB4-4F70-98BB-C5E72BFDA759}" type="presParOf" srcId="{0B1D56B0-4315-4AD6-A759-D41F9C3FD4F5}" destId="{D86A667D-B9A4-483C-9AB0-D2716EEEC12B}" srcOrd="2" destOrd="0" presId="urn:microsoft.com/office/officeart/2005/8/layout/vProcess5"/>
    <dgm:cxn modelId="{79590032-60C7-4AA4-9F51-C13E9EC18C01}" type="presParOf" srcId="{0B1D56B0-4315-4AD6-A759-D41F9C3FD4F5}" destId="{96A61B50-350D-46E7-A741-784A4F6B44D5}" srcOrd="3" destOrd="0" presId="urn:microsoft.com/office/officeart/2005/8/layout/vProcess5"/>
    <dgm:cxn modelId="{4F3F2B66-120E-422D-BE81-FA167C4C3416}" type="presParOf" srcId="{0B1D56B0-4315-4AD6-A759-D41F9C3FD4F5}" destId="{9A6EB082-AF52-45CE-8A71-2E7B3977680C}" srcOrd="4" destOrd="0" presId="urn:microsoft.com/office/officeart/2005/8/layout/vProcess5"/>
    <dgm:cxn modelId="{65AF163D-7649-42F5-A8D0-6DAF8FC3994A}" type="presParOf" srcId="{0B1D56B0-4315-4AD6-A759-D41F9C3FD4F5}" destId="{868967C2-448A-439A-8DBA-9CBE478CC8F5}" srcOrd="5" destOrd="0" presId="urn:microsoft.com/office/officeart/2005/8/layout/vProcess5"/>
    <dgm:cxn modelId="{8454C989-FD29-49CA-B445-7A57980FFCE6}" type="presParOf" srcId="{0B1D56B0-4315-4AD6-A759-D41F9C3FD4F5}" destId="{A8328502-DF34-4052-8B8F-8E8DF7D59F44}" srcOrd="6" destOrd="0" presId="urn:microsoft.com/office/officeart/2005/8/layout/vProcess5"/>
    <dgm:cxn modelId="{EEEE9D97-E0BF-47C7-97C7-59B393E55DAD}" type="presParOf" srcId="{0B1D56B0-4315-4AD6-A759-D41F9C3FD4F5}" destId="{8AF2EE1B-C1C0-4686-9ABF-1FB2997C3AF0}" srcOrd="7" destOrd="0" presId="urn:microsoft.com/office/officeart/2005/8/layout/vProcess5"/>
    <dgm:cxn modelId="{633D618F-649B-4146-BABC-171D15DE0382}" type="presParOf" srcId="{0B1D56B0-4315-4AD6-A759-D41F9C3FD4F5}" destId="{0101EBEE-59E1-4086-BF87-72E55AD94BFE}" srcOrd="8" destOrd="0" presId="urn:microsoft.com/office/officeart/2005/8/layout/vProcess5"/>
    <dgm:cxn modelId="{B3BD62FD-3628-402D-B2E5-4170C906A790}" type="presParOf" srcId="{0B1D56B0-4315-4AD6-A759-D41F9C3FD4F5}" destId="{CB3AD8FC-EB28-432F-996A-CCA1F0BC3918}" srcOrd="9" destOrd="0" presId="urn:microsoft.com/office/officeart/2005/8/layout/vProcess5"/>
    <dgm:cxn modelId="{BF1B9DBA-98D3-4562-98D2-D6CE76C44841}" type="presParOf" srcId="{0B1D56B0-4315-4AD6-A759-D41F9C3FD4F5}" destId="{8136F769-8732-432D-8516-2CF3BB448B1C}" srcOrd="10" destOrd="0" presId="urn:microsoft.com/office/officeart/2005/8/layout/vProcess5"/>
    <dgm:cxn modelId="{7C7E1A7D-D788-42BF-9043-34FEC37CF78B}" type="presParOf" srcId="{0B1D56B0-4315-4AD6-A759-D41F9C3FD4F5}" destId="{A1232797-44E6-49CC-9D26-3BCAB04754A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EF2AF-C08E-4650-9A41-08627EDB0DE4}">
      <dsp:nvSpPr>
        <dsp:cNvPr id="0" name=""/>
        <dsp:cNvSpPr/>
      </dsp:nvSpPr>
      <dsp:spPr>
        <a:xfrm>
          <a:off x="302218" y="627709"/>
          <a:ext cx="943593" cy="9435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E516F2-AE7E-4E2C-BDDA-EEF57E6E286A}">
      <dsp:nvSpPr>
        <dsp:cNvPr id="0" name=""/>
        <dsp:cNvSpPr/>
      </dsp:nvSpPr>
      <dsp:spPr>
        <a:xfrm>
          <a:off x="503312" y="828803"/>
          <a:ext cx="541406" cy="5414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58108F-F739-49B7-8A87-080E7F0A7B12}">
      <dsp:nvSpPr>
        <dsp:cNvPr id="0" name=""/>
        <dsp:cNvSpPr/>
      </dsp:nvSpPr>
      <dsp:spPr>
        <a:xfrm>
          <a:off x="578" y="1865209"/>
          <a:ext cx="1546875" cy="73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There are 800+ rows in the dataset, and the columns..?</a:t>
          </a:r>
        </a:p>
      </dsp:txBody>
      <dsp:txXfrm>
        <a:off x="578" y="1865209"/>
        <a:ext cx="1546875" cy="734765"/>
      </dsp:txXfrm>
    </dsp:sp>
    <dsp:sp modelId="{47C99F77-C129-4E1F-BE65-9DA51908EB24}">
      <dsp:nvSpPr>
        <dsp:cNvPr id="0" name=""/>
        <dsp:cNvSpPr/>
      </dsp:nvSpPr>
      <dsp:spPr>
        <a:xfrm>
          <a:off x="2119797" y="627709"/>
          <a:ext cx="943593" cy="9435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0AE18-0C7F-4585-987F-162C53152868}">
      <dsp:nvSpPr>
        <dsp:cNvPr id="0" name=""/>
        <dsp:cNvSpPr/>
      </dsp:nvSpPr>
      <dsp:spPr>
        <a:xfrm>
          <a:off x="2320890" y="828803"/>
          <a:ext cx="541406" cy="5414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E0873-81F2-42E3-BE0F-566F19A0F803}">
      <dsp:nvSpPr>
        <dsp:cNvPr id="0" name=""/>
        <dsp:cNvSpPr/>
      </dsp:nvSpPr>
      <dsp:spPr>
        <a:xfrm>
          <a:off x="1818156" y="1865209"/>
          <a:ext cx="1546875" cy="73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Read CSV files containing batting and bowling data into Pandas Data Frames (</a:t>
          </a:r>
          <a:r>
            <a:rPr lang="en-US" sz="1100" kern="1200" dirty="0" err="1"/>
            <a:t>df_bat</a:t>
          </a:r>
          <a:r>
            <a:rPr lang="en-US" sz="1100" kern="1200" dirty="0"/>
            <a:t> and </a:t>
          </a:r>
          <a:r>
            <a:rPr lang="en-US" sz="1100" kern="1200" dirty="0" err="1"/>
            <a:t>df_bowl</a:t>
          </a:r>
          <a:r>
            <a:rPr lang="en-US" sz="1100" kern="1200" dirty="0"/>
            <a:t>).</a:t>
          </a:r>
        </a:p>
      </dsp:txBody>
      <dsp:txXfrm>
        <a:off x="1818156" y="1865209"/>
        <a:ext cx="1546875" cy="734765"/>
      </dsp:txXfrm>
    </dsp:sp>
    <dsp:sp modelId="{DFC395A0-FAAA-4D02-8723-495A12EAD206}">
      <dsp:nvSpPr>
        <dsp:cNvPr id="0" name=""/>
        <dsp:cNvSpPr/>
      </dsp:nvSpPr>
      <dsp:spPr>
        <a:xfrm>
          <a:off x="3937375" y="627709"/>
          <a:ext cx="943593" cy="9435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6CADD-5A65-4BF0-BF71-EC1395170E48}">
      <dsp:nvSpPr>
        <dsp:cNvPr id="0" name=""/>
        <dsp:cNvSpPr/>
      </dsp:nvSpPr>
      <dsp:spPr>
        <a:xfrm>
          <a:off x="4138469" y="828803"/>
          <a:ext cx="541406" cy="5414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32474-A2B0-4C3A-87A5-2953BBBA465F}">
      <dsp:nvSpPr>
        <dsp:cNvPr id="0" name=""/>
        <dsp:cNvSpPr/>
      </dsp:nvSpPr>
      <dsp:spPr>
        <a:xfrm>
          <a:off x="3635734" y="1865209"/>
          <a:ext cx="1546875" cy="73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Printed  basic information about the Data Frames (DATA STRUCTURES)</a:t>
          </a:r>
        </a:p>
      </dsp:txBody>
      <dsp:txXfrm>
        <a:off x="3635734" y="1865209"/>
        <a:ext cx="1546875" cy="734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F426D-E84A-4740-A36C-B3A563577E29}">
      <dsp:nvSpPr>
        <dsp:cNvPr id="0" name=""/>
        <dsp:cNvSpPr/>
      </dsp:nvSpPr>
      <dsp:spPr>
        <a:xfrm>
          <a:off x="4860" y="392912"/>
          <a:ext cx="2125075" cy="31483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LIBRARY USED - PANDAS: This versatile library excels at data manipulation and analysis. It allows us to load data from CSV files, clean and transform it, and perform various operations to prepare it for further exploration and visualization.</a:t>
          </a:r>
          <a:endParaRPr lang="en-US" sz="1400" kern="1200" dirty="0"/>
        </a:p>
      </dsp:txBody>
      <dsp:txXfrm>
        <a:off x="67101" y="455153"/>
        <a:ext cx="2000593" cy="3023908"/>
      </dsp:txXfrm>
    </dsp:sp>
    <dsp:sp modelId="{8DA7E72D-74CA-4A51-B564-28337A5EE913}">
      <dsp:nvSpPr>
        <dsp:cNvPr id="0" name=""/>
        <dsp:cNvSpPr/>
      </dsp:nvSpPr>
      <dsp:spPr>
        <a:xfrm>
          <a:off x="2342443" y="1703598"/>
          <a:ext cx="450515" cy="52701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42443" y="1809002"/>
        <a:ext cx="315361" cy="316210"/>
      </dsp:txXfrm>
    </dsp:sp>
    <dsp:sp modelId="{81F27318-F241-4F2C-8208-7ABFAA45BF7F}">
      <dsp:nvSpPr>
        <dsp:cNvPr id="0" name=""/>
        <dsp:cNvSpPr/>
      </dsp:nvSpPr>
      <dsp:spPr>
        <a:xfrm>
          <a:off x="2979965" y="392912"/>
          <a:ext cx="2125075" cy="314839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To understand the data structure, we'll leverage two key Pandas methods:</a:t>
          </a:r>
          <a:endParaRPr lang="en-US" sz="1400" kern="1200" dirty="0"/>
        </a:p>
      </dsp:txBody>
      <dsp:txXfrm>
        <a:off x="3042206" y="455153"/>
        <a:ext cx="2000593" cy="3023908"/>
      </dsp:txXfrm>
    </dsp:sp>
    <dsp:sp modelId="{040325AB-0DF6-4866-9082-C8DD5DEF0C4B}">
      <dsp:nvSpPr>
        <dsp:cNvPr id="0" name=""/>
        <dsp:cNvSpPr/>
      </dsp:nvSpPr>
      <dsp:spPr>
        <a:xfrm>
          <a:off x="5317548" y="1703598"/>
          <a:ext cx="450515" cy="52701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317548" y="1809002"/>
        <a:ext cx="315361" cy="316210"/>
      </dsp:txXfrm>
    </dsp:sp>
    <dsp:sp modelId="{532B0D44-1CC2-454A-9B78-0E3362DEECEE}">
      <dsp:nvSpPr>
        <dsp:cNvPr id="0" name=""/>
        <dsp:cNvSpPr/>
      </dsp:nvSpPr>
      <dsp:spPr>
        <a:xfrm>
          <a:off x="5955071" y="392912"/>
          <a:ext cx="2125075" cy="314839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Head(n): This method displays the first 'n' rows of the Data Frame, giving us a glimpse into the data's format and content. For instance, .head() might show us columns like "Player", "Runs", "Strike Rate", and "Year".</a:t>
          </a:r>
          <a:endParaRPr lang="en-US" sz="1400" kern="1200" dirty="0"/>
        </a:p>
      </dsp:txBody>
      <dsp:txXfrm>
        <a:off x="6017312" y="455153"/>
        <a:ext cx="2000593" cy="3023908"/>
      </dsp:txXfrm>
    </dsp:sp>
    <dsp:sp modelId="{48B20041-7854-4081-A0F3-03F03C80C891}">
      <dsp:nvSpPr>
        <dsp:cNvPr id="0" name=""/>
        <dsp:cNvSpPr/>
      </dsp:nvSpPr>
      <dsp:spPr>
        <a:xfrm>
          <a:off x="8292654" y="1703598"/>
          <a:ext cx="450515" cy="52701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292654" y="1809002"/>
        <a:ext cx="315361" cy="316210"/>
      </dsp:txXfrm>
    </dsp:sp>
    <dsp:sp modelId="{3E352D3A-0F6C-4C55-B550-EBD000B3A829}">
      <dsp:nvSpPr>
        <dsp:cNvPr id="0" name=""/>
        <dsp:cNvSpPr/>
      </dsp:nvSpPr>
      <dsp:spPr>
        <a:xfrm>
          <a:off x="8930177" y="392912"/>
          <a:ext cx="2125075" cy="314839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Describe(): This method provides summary statistics for numerical columns in the Data Frame. It calculates measures like mean, minimum, and maximum values for each numeric column. These statistics help us understand the central tendency (average values) and spread (variation) within the data.</a:t>
          </a:r>
          <a:endParaRPr lang="en-US" sz="1400" kern="1200" dirty="0"/>
        </a:p>
      </dsp:txBody>
      <dsp:txXfrm>
        <a:off x="8992418" y="455153"/>
        <a:ext cx="2000593" cy="30239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C4020-65FB-42AC-9C19-2FEDC7F0C4CF}">
      <dsp:nvSpPr>
        <dsp:cNvPr id="0" name=""/>
        <dsp:cNvSpPr/>
      </dsp:nvSpPr>
      <dsp:spPr>
        <a:xfrm>
          <a:off x="12318" y="833478"/>
          <a:ext cx="720560" cy="7205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B7D97-3E06-4131-8E5D-50EC1C6B1EF6}">
      <dsp:nvSpPr>
        <dsp:cNvPr id="0" name=""/>
        <dsp:cNvSpPr/>
      </dsp:nvSpPr>
      <dsp:spPr>
        <a:xfrm>
          <a:off x="163635" y="984795"/>
          <a:ext cx="417925" cy="417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2217F-23C0-4C0C-90DE-3D51B79A4DDE}">
      <dsp:nvSpPr>
        <dsp:cNvPr id="0" name=""/>
        <dsp:cNvSpPr/>
      </dsp:nvSpPr>
      <dsp:spPr>
        <a:xfrm>
          <a:off x="887284" y="833478"/>
          <a:ext cx="1698463" cy="72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Used One hot Coding for changing categorical variable to Numeric variables.</a:t>
          </a:r>
          <a:endParaRPr lang="en-US" sz="1100" kern="1200" dirty="0"/>
        </a:p>
      </dsp:txBody>
      <dsp:txXfrm>
        <a:off x="887284" y="833478"/>
        <a:ext cx="1698463" cy="720560"/>
      </dsp:txXfrm>
    </dsp:sp>
    <dsp:sp modelId="{F92F8C26-46D0-40BF-BB0E-5981BA702D5F}">
      <dsp:nvSpPr>
        <dsp:cNvPr id="0" name=""/>
        <dsp:cNvSpPr/>
      </dsp:nvSpPr>
      <dsp:spPr>
        <a:xfrm>
          <a:off x="2881692" y="833478"/>
          <a:ext cx="720560" cy="7205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D0473-5509-49E8-9394-561496406E98}">
      <dsp:nvSpPr>
        <dsp:cNvPr id="0" name=""/>
        <dsp:cNvSpPr/>
      </dsp:nvSpPr>
      <dsp:spPr>
        <a:xfrm>
          <a:off x="3033010" y="984795"/>
          <a:ext cx="417925" cy="417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95772-B164-4F1E-B001-C007C404CC4F}">
      <dsp:nvSpPr>
        <dsp:cNvPr id="0" name=""/>
        <dsp:cNvSpPr/>
      </dsp:nvSpPr>
      <dsp:spPr>
        <a:xfrm>
          <a:off x="3756658" y="833478"/>
          <a:ext cx="1698463" cy="72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Split the concatenated column names into separate columns (</a:t>
          </a:r>
          <a:r>
            <a:rPr lang="en-US" sz="1100" b="1" kern="1200" dirty="0" err="1"/>
            <a:t>df_bat.columns.str.split</a:t>
          </a:r>
          <a:r>
            <a:rPr lang="en-US" sz="1100" b="1" kern="1200" dirty="0"/>
            <a:t>).</a:t>
          </a:r>
          <a:endParaRPr lang="en-US" sz="1100" kern="1200" dirty="0"/>
        </a:p>
      </dsp:txBody>
      <dsp:txXfrm>
        <a:off x="3756658" y="833478"/>
        <a:ext cx="1698463" cy="720560"/>
      </dsp:txXfrm>
    </dsp:sp>
    <dsp:sp modelId="{5DF93D4B-D9B3-422C-A4AF-3F8260ED092F}">
      <dsp:nvSpPr>
        <dsp:cNvPr id="0" name=""/>
        <dsp:cNvSpPr/>
      </dsp:nvSpPr>
      <dsp:spPr>
        <a:xfrm>
          <a:off x="12318" y="2190632"/>
          <a:ext cx="720560" cy="7205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EBD3E-7CB6-4903-A863-EC67891CBAA0}">
      <dsp:nvSpPr>
        <dsp:cNvPr id="0" name=""/>
        <dsp:cNvSpPr/>
      </dsp:nvSpPr>
      <dsp:spPr>
        <a:xfrm>
          <a:off x="163635" y="2341950"/>
          <a:ext cx="417925" cy="417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F22EC1-51FE-4983-8991-A1948ED9A68E}">
      <dsp:nvSpPr>
        <dsp:cNvPr id="0" name=""/>
        <dsp:cNvSpPr/>
      </dsp:nvSpPr>
      <dsp:spPr>
        <a:xfrm>
          <a:off x="887284" y="2190632"/>
          <a:ext cx="1698463" cy="72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Standardized column names for both batting and bowling Data Frames.</a:t>
          </a:r>
          <a:endParaRPr lang="en-US" sz="1100" kern="1200" dirty="0"/>
        </a:p>
      </dsp:txBody>
      <dsp:txXfrm>
        <a:off x="887284" y="2190632"/>
        <a:ext cx="1698463" cy="720560"/>
      </dsp:txXfrm>
    </dsp:sp>
    <dsp:sp modelId="{A3BE0145-E548-4550-A8BA-1DD48B493BFF}">
      <dsp:nvSpPr>
        <dsp:cNvPr id="0" name=""/>
        <dsp:cNvSpPr/>
      </dsp:nvSpPr>
      <dsp:spPr>
        <a:xfrm>
          <a:off x="2881692" y="2190632"/>
          <a:ext cx="720560" cy="7205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E3977B-498B-430D-AF40-11D050261CCB}">
      <dsp:nvSpPr>
        <dsp:cNvPr id="0" name=""/>
        <dsp:cNvSpPr/>
      </dsp:nvSpPr>
      <dsp:spPr>
        <a:xfrm>
          <a:off x="3033010" y="2341950"/>
          <a:ext cx="417925" cy="417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DAC7BB-FEBD-4E73-889B-DDD7EAF9912E}">
      <dsp:nvSpPr>
        <dsp:cNvPr id="0" name=""/>
        <dsp:cNvSpPr/>
      </dsp:nvSpPr>
      <dsp:spPr>
        <a:xfrm>
          <a:off x="3756658" y="2190632"/>
          <a:ext cx="1698463" cy="72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Reset index to ensure continuity (</a:t>
          </a:r>
          <a:r>
            <a:rPr lang="en-US" sz="1100" kern="1200" dirty="0" err="1"/>
            <a:t>reset_index</a:t>
          </a:r>
          <a:r>
            <a:rPr lang="en-US" sz="1100" kern="1200" dirty="0"/>
            <a:t>).</a:t>
          </a:r>
        </a:p>
      </dsp:txBody>
      <dsp:txXfrm>
        <a:off x="3756658" y="2190632"/>
        <a:ext cx="1698463" cy="720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0FAAD-3B3F-4BB8-BBE0-9398B87B7B79}">
      <dsp:nvSpPr>
        <dsp:cNvPr id="0" name=""/>
        <dsp:cNvSpPr/>
      </dsp:nvSpPr>
      <dsp:spPr>
        <a:xfrm>
          <a:off x="0" y="0"/>
          <a:ext cx="8848090" cy="86552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defRPr cap="all"/>
          </a:pPr>
          <a:r>
            <a:rPr lang="en-US" sz="1700" b="1" kern="1200" dirty="0"/>
            <a:t>Data analysis has revolutionized the way we approach cricket, it empowers us to make informed decisions in cricket. </a:t>
          </a:r>
          <a:endParaRPr lang="en-US" sz="1700" kern="1200" dirty="0"/>
        </a:p>
      </dsp:txBody>
      <dsp:txXfrm>
        <a:off x="25350" y="25350"/>
        <a:ext cx="7840982" cy="814827"/>
      </dsp:txXfrm>
    </dsp:sp>
    <dsp:sp modelId="{D86A667D-B9A4-483C-9AB0-D2716EEEC12B}">
      <dsp:nvSpPr>
        <dsp:cNvPr id="0" name=""/>
        <dsp:cNvSpPr/>
      </dsp:nvSpPr>
      <dsp:spPr>
        <a:xfrm>
          <a:off x="741027" y="1022895"/>
          <a:ext cx="8848090" cy="86552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defRPr cap="all"/>
          </a:pPr>
          <a:r>
            <a:rPr lang="en-US" sz="1700" b="1" kern="1200" dirty="0"/>
            <a:t>Moving beyond averages, we gain a deeper understanding of player performance. </a:t>
          </a:r>
          <a:endParaRPr lang="en-US" sz="1700" kern="1200" dirty="0"/>
        </a:p>
      </dsp:txBody>
      <dsp:txXfrm>
        <a:off x="766377" y="1048245"/>
        <a:ext cx="7493770" cy="814827"/>
      </dsp:txXfrm>
    </dsp:sp>
    <dsp:sp modelId="{96A61B50-350D-46E7-A741-784A4F6B44D5}">
      <dsp:nvSpPr>
        <dsp:cNvPr id="0" name=""/>
        <dsp:cNvSpPr/>
      </dsp:nvSpPr>
      <dsp:spPr>
        <a:xfrm>
          <a:off x="1470995" y="2045791"/>
          <a:ext cx="8848090" cy="8655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defRPr cap="all"/>
          </a:pPr>
          <a:r>
            <a:rPr lang="en-US" sz="1700" b="1" kern="1200" dirty="0"/>
            <a:t>These insights can be applied to player selection, strategy development, and improve fantasy cricket.</a:t>
          </a:r>
          <a:endParaRPr lang="en-US" sz="1700" kern="1200" dirty="0"/>
        </a:p>
      </dsp:txBody>
      <dsp:txXfrm>
        <a:off x="1496345" y="2071141"/>
        <a:ext cx="7504830" cy="814827"/>
      </dsp:txXfrm>
    </dsp:sp>
    <dsp:sp modelId="{9A6EB082-AF52-45CE-8A71-2E7B3977680C}">
      <dsp:nvSpPr>
        <dsp:cNvPr id="0" name=""/>
        <dsp:cNvSpPr/>
      </dsp:nvSpPr>
      <dsp:spPr>
        <a:xfrm>
          <a:off x="2212022" y="3068687"/>
          <a:ext cx="8848090" cy="86552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defRPr cap="all"/>
          </a:pPr>
          <a:r>
            <a:rPr lang="en-US" sz="1700" b="1" kern="1200" dirty="0"/>
            <a:t>As we embrace data-driven decision-making, we unlock new possibilities for maximizing success on the cricket field.</a:t>
          </a:r>
          <a:endParaRPr lang="en-US" sz="1700" kern="1200" dirty="0"/>
        </a:p>
      </dsp:txBody>
      <dsp:txXfrm>
        <a:off x="2237372" y="3094037"/>
        <a:ext cx="7493770" cy="814827"/>
      </dsp:txXfrm>
    </dsp:sp>
    <dsp:sp modelId="{868967C2-448A-439A-8DBA-9CBE478CC8F5}">
      <dsp:nvSpPr>
        <dsp:cNvPr id="0" name=""/>
        <dsp:cNvSpPr/>
      </dsp:nvSpPr>
      <dsp:spPr>
        <a:xfrm>
          <a:off x="8285497" y="662915"/>
          <a:ext cx="562592" cy="56259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412080" y="662915"/>
        <a:ext cx="309426" cy="423350"/>
      </dsp:txXfrm>
    </dsp:sp>
    <dsp:sp modelId="{A8328502-DF34-4052-8B8F-8E8DF7D59F44}">
      <dsp:nvSpPr>
        <dsp:cNvPr id="0" name=""/>
        <dsp:cNvSpPr/>
      </dsp:nvSpPr>
      <dsp:spPr>
        <a:xfrm>
          <a:off x="9026525" y="1685811"/>
          <a:ext cx="562592" cy="56259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153108" y="1685811"/>
        <a:ext cx="309426" cy="423350"/>
      </dsp:txXfrm>
    </dsp:sp>
    <dsp:sp modelId="{8AF2EE1B-C1C0-4686-9ABF-1FB2997C3AF0}">
      <dsp:nvSpPr>
        <dsp:cNvPr id="0" name=""/>
        <dsp:cNvSpPr/>
      </dsp:nvSpPr>
      <dsp:spPr>
        <a:xfrm>
          <a:off x="9756492" y="2708707"/>
          <a:ext cx="562592" cy="56259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883075" y="2708707"/>
        <a:ext cx="309426" cy="4233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1F4FB-97CF-4C6E-81DD-2A9C5C562D85}"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B1608-252A-4F08-B5F6-873F27F7EF27}" type="slidenum">
              <a:rPr lang="en-US" smtClean="0"/>
              <a:t>‹#›</a:t>
            </a:fld>
            <a:endParaRPr lang="en-US"/>
          </a:p>
        </p:txBody>
      </p:sp>
    </p:spTree>
    <p:extLst>
      <p:ext uri="{BB962C8B-B14F-4D97-AF65-F5344CB8AC3E}">
        <p14:creationId xmlns:p14="http://schemas.microsoft.com/office/powerpoint/2010/main" val="422061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9B1608-252A-4F08-B5F6-873F27F7EF27}" type="slidenum">
              <a:rPr lang="en-US" smtClean="0"/>
              <a:t>20</a:t>
            </a:fld>
            <a:endParaRPr lang="en-US"/>
          </a:p>
        </p:txBody>
      </p:sp>
    </p:spTree>
    <p:extLst>
      <p:ext uri="{BB962C8B-B14F-4D97-AF65-F5344CB8AC3E}">
        <p14:creationId xmlns:p14="http://schemas.microsoft.com/office/powerpoint/2010/main" val="213450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65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50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86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88687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454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443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115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790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33296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88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4/30/2024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461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4/30/2024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9835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ed ball on a wooden bat&#10;&#10;Description automatically generated">
            <a:extLst>
              <a:ext uri="{FF2B5EF4-FFF2-40B4-BE49-F238E27FC236}">
                <a16:creationId xmlns:a16="http://schemas.microsoft.com/office/drawing/2014/main" id="{3B57475A-DDFA-5902-C31C-5075D13DCC4B}"/>
              </a:ext>
            </a:extLst>
          </p:cNvPr>
          <p:cNvPicPr>
            <a:picLocks noChangeAspect="1"/>
          </p:cNvPicPr>
          <p:nvPr/>
        </p:nvPicPr>
        <p:blipFill rotWithShape="1">
          <a:blip r:embed="rId2">
            <a:alphaModFix amt="60000"/>
          </a:blip>
          <a:srcRect b="15414"/>
          <a:stretch/>
        </p:blipFill>
        <p:spPr>
          <a:xfrm>
            <a:off x="20" y="-22"/>
            <a:ext cx="12191977" cy="6858022"/>
          </a:xfrm>
          <a:prstGeom prst="rect">
            <a:avLst/>
          </a:prstGeom>
        </p:spPr>
      </p:pic>
      <p:sp>
        <p:nvSpPr>
          <p:cNvPr id="2" name="Title 1">
            <a:extLst>
              <a:ext uri="{FF2B5EF4-FFF2-40B4-BE49-F238E27FC236}">
                <a16:creationId xmlns:a16="http://schemas.microsoft.com/office/drawing/2014/main" id="{E330FEBD-2902-D199-A0D2-22FAB3C2D9E5}"/>
              </a:ext>
            </a:extLst>
          </p:cNvPr>
          <p:cNvSpPr>
            <a:spLocks noGrp="1"/>
          </p:cNvSpPr>
          <p:nvPr>
            <p:ph type="ctrTitle"/>
          </p:nvPr>
        </p:nvSpPr>
        <p:spPr>
          <a:xfrm>
            <a:off x="521208" y="822961"/>
            <a:ext cx="7213092" cy="4475714"/>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Fantasy Cricket: Decoding the Game for Victory</a:t>
            </a:r>
          </a:p>
        </p:txBody>
      </p:sp>
      <p:sp>
        <p:nvSpPr>
          <p:cNvPr id="3" name="Subtitle 2">
            <a:extLst>
              <a:ext uri="{FF2B5EF4-FFF2-40B4-BE49-F238E27FC236}">
                <a16:creationId xmlns:a16="http://schemas.microsoft.com/office/drawing/2014/main" id="{C7C95AE6-3673-5E14-6D47-F081A03B2148}"/>
              </a:ext>
            </a:extLst>
          </p:cNvPr>
          <p:cNvSpPr>
            <a:spLocks noGrp="1"/>
          </p:cNvSpPr>
          <p:nvPr>
            <p:ph type="subTitle" idx="1"/>
          </p:nvPr>
        </p:nvSpPr>
        <p:spPr>
          <a:xfrm>
            <a:off x="8356768" y="4014913"/>
            <a:ext cx="3334330" cy="1883052"/>
          </a:xfrm>
        </p:spPr>
        <p:txBody>
          <a:bodyPr>
            <a:normAutofit/>
          </a:bodyPr>
          <a:lstStyle/>
          <a:p>
            <a:pPr algn="r"/>
            <a:r>
              <a:rPr lang="en-US" sz="1800" b="1" dirty="0">
                <a:solidFill>
                  <a:srgbClr val="FFFFFF"/>
                </a:solidFill>
                <a:latin typeface="Times New Roman" panose="02020603050405020304" pitchFamily="18" charset="0"/>
                <a:cs typeface="Times New Roman" panose="02020603050405020304" pitchFamily="18" charset="0"/>
              </a:rPr>
              <a:t>Jithendhar Karukola</a:t>
            </a:r>
          </a:p>
        </p:txBody>
      </p:sp>
      <p:cxnSp>
        <p:nvCxnSpPr>
          <p:cNvPr id="57" name="Straight Connector 56">
            <a:extLst>
              <a:ext uri="{FF2B5EF4-FFF2-40B4-BE49-F238E27FC236}">
                <a16:creationId xmlns:a16="http://schemas.microsoft.com/office/drawing/2014/main" id="{3A8CB1B5-064D-4590-A7F2-70C604854D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238" y="571500"/>
            <a:ext cx="1106026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5C0F619-4F98-49B2-B92F-39B242F38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6287848"/>
            <a:ext cx="11060263"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6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B22852-34C1-313E-31CF-B2FDC1D20545}"/>
              </a:ext>
            </a:extLst>
          </p:cNvPr>
          <p:cNvSpPr>
            <a:spLocks noGrp="1"/>
          </p:cNvSpPr>
          <p:nvPr>
            <p:ph type="title"/>
          </p:nvPr>
        </p:nvSpPr>
        <p:spPr>
          <a:xfrm>
            <a:off x="521208" y="685491"/>
            <a:ext cx="11110427" cy="847984"/>
          </a:xfrm>
        </p:spPr>
        <p:txBody>
          <a:bodyPr anchor="ctr">
            <a:normAutofit/>
          </a:bodyPr>
          <a:lstStyle/>
          <a:p>
            <a:pPr algn="ctr"/>
            <a:r>
              <a:rPr lang="en-US" b="1" dirty="0">
                <a:solidFill>
                  <a:srgbClr val="7030A0"/>
                </a:solidFill>
                <a:latin typeface="Times New Roman" panose="02020603050405020304" pitchFamily="18" charset="0"/>
                <a:cs typeface="Times New Roman" panose="02020603050405020304" pitchFamily="18" charset="0"/>
              </a:rPr>
              <a:t>CORRELATION ANALYSIS</a:t>
            </a:r>
          </a:p>
        </p:txBody>
      </p:sp>
      <p:cxnSp>
        <p:nvCxnSpPr>
          <p:cNvPr id="13" name="Straight Connector 12">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1629923"/>
            <a:ext cx="0" cy="4654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0E2184-5CB3-4E83-A25F-90871164B0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1629923"/>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code&#10;&#10;Description automatically generated">
            <a:extLst>
              <a:ext uri="{FF2B5EF4-FFF2-40B4-BE49-F238E27FC236}">
                <a16:creationId xmlns:a16="http://schemas.microsoft.com/office/drawing/2014/main" id="{80FBAF65-A8A4-F1CF-D88C-9C3498360750}"/>
              </a:ext>
            </a:extLst>
          </p:cNvPr>
          <p:cNvPicPr>
            <a:picLocks noChangeAspect="1"/>
          </p:cNvPicPr>
          <p:nvPr/>
        </p:nvPicPr>
        <p:blipFill>
          <a:blip r:embed="rId2"/>
          <a:stretch>
            <a:fillRect/>
          </a:stretch>
        </p:blipFill>
        <p:spPr>
          <a:xfrm>
            <a:off x="1086602" y="1919335"/>
            <a:ext cx="5827231" cy="4079063"/>
          </a:xfrm>
          <a:prstGeom prst="rect">
            <a:avLst/>
          </a:prstGeom>
        </p:spPr>
      </p:pic>
      <p:sp>
        <p:nvSpPr>
          <p:cNvPr id="3" name="Content Placeholder 2">
            <a:extLst>
              <a:ext uri="{FF2B5EF4-FFF2-40B4-BE49-F238E27FC236}">
                <a16:creationId xmlns:a16="http://schemas.microsoft.com/office/drawing/2014/main" id="{2B20DF27-FD32-35F5-8BDE-A2974C75F5BF}"/>
              </a:ext>
            </a:extLst>
          </p:cNvPr>
          <p:cNvSpPr>
            <a:spLocks noGrp="1"/>
          </p:cNvSpPr>
          <p:nvPr>
            <p:ph idx="1"/>
          </p:nvPr>
        </p:nvSpPr>
        <p:spPr>
          <a:xfrm>
            <a:off x="8184630" y="2031167"/>
            <a:ext cx="3446679" cy="3967235"/>
          </a:xfrm>
        </p:spPr>
        <p:txBody>
          <a:bodyPr>
            <a:normAutofit/>
          </a:bodyPr>
          <a:lstStyle/>
          <a:p>
            <a:r>
              <a:rPr lang="en-US" sz="1800" b="1" dirty="0">
                <a:latin typeface="Times New Roman" panose="02020603050405020304" pitchFamily="18" charset="0"/>
                <a:cs typeface="Times New Roman" panose="02020603050405020304" pitchFamily="18" charset="0"/>
              </a:rPr>
              <a:t>Calculated correlation coefficients between 'Runs' and other batting statistics. This reveals how strongly variables are related (positive, negative, or no correlation).A high positive correlation between runs and strike rate might suggest batsmen with higher strike rates tend to score more runs.</a:t>
            </a:r>
          </a:p>
        </p:txBody>
      </p:sp>
      <p:cxnSp>
        <p:nvCxnSpPr>
          <p:cNvPr id="19" name="Straight Connector 18">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41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C6363-B6B2-F844-5332-7C169C1BBBBC}"/>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3700" b="1" dirty="0">
                <a:solidFill>
                  <a:srgbClr val="7030A0"/>
                </a:solidFill>
              </a:rPr>
              <a:t>CORRELATION ANALYSIS CNTND……</a:t>
            </a:r>
          </a:p>
        </p:txBody>
      </p:sp>
      <p:cxnSp>
        <p:nvCxnSpPr>
          <p:cNvPr id="25" name="Straight Connector 24">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E0F316-496A-3EFA-E45C-0EBA891C69DD}"/>
              </a:ext>
            </a:extLst>
          </p:cNvPr>
          <p:cNvSpPr txBox="1"/>
          <p:nvPr/>
        </p:nvSpPr>
        <p:spPr>
          <a:xfrm>
            <a:off x="571502" y="3066892"/>
            <a:ext cx="3276598" cy="2856476"/>
          </a:xfrm>
          <a:prstGeom prst="rect">
            <a:avLst/>
          </a:prstGeom>
        </p:spPr>
        <p:txBody>
          <a:bodyPr vert="horz" lIns="91440" tIns="45720" rIns="91440" bIns="45720" rtlCol="0" anchor="b">
            <a:normAutofit/>
          </a:bodyPr>
          <a:lstStyle/>
          <a:p>
            <a:pPr indent="-228600">
              <a:lnSpc>
                <a:spcPct val="120000"/>
              </a:lnSpc>
              <a:spcAft>
                <a:spcPts val="600"/>
              </a:spcAft>
              <a:buSzPct val="80000"/>
            </a:pPr>
            <a:r>
              <a:rPr lang="en-US" dirty="0"/>
              <a:t>Calculated correlation coefficients between 'Runs Conceded' and other bowling metrics. This reveals how bowling performance factors relate to runs conceded (positive, negative, or no correlation).</a:t>
            </a:r>
          </a:p>
        </p:txBody>
      </p:sp>
      <p:cxnSp>
        <p:nvCxnSpPr>
          <p:cNvPr id="27" name="Straight Connector 26">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program&#10;&#10;Description automatically generated">
            <a:extLst>
              <a:ext uri="{FF2B5EF4-FFF2-40B4-BE49-F238E27FC236}">
                <a16:creationId xmlns:a16="http://schemas.microsoft.com/office/drawing/2014/main" id="{031CEDA7-4457-3DEA-3BE8-0DE3CC94C434}"/>
              </a:ext>
            </a:extLst>
          </p:cNvPr>
          <p:cNvPicPr>
            <a:picLocks noGrp="1" noChangeAspect="1"/>
          </p:cNvPicPr>
          <p:nvPr>
            <p:ph idx="1"/>
          </p:nvPr>
        </p:nvPicPr>
        <p:blipFill rotWithShape="1">
          <a:blip r:embed="rId2"/>
          <a:srcRect t="26210" r="2" b="5975"/>
          <a:stretch/>
        </p:blipFill>
        <p:spPr>
          <a:xfrm>
            <a:off x="4699208" y="786384"/>
            <a:ext cx="6921292" cy="5220992"/>
          </a:xfrm>
          <a:prstGeom prst="rect">
            <a:avLst/>
          </a:prstGeom>
        </p:spPr>
      </p:pic>
      <p:cxnSp>
        <p:nvCxnSpPr>
          <p:cNvPr id="29" name="Straight Connector 28">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49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B3ABA-C6D1-2462-3D71-A63D3AB0B628}"/>
              </a:ext>
            </a:extLst>
          </p:cNvPr>
          <p:cNvSpPr>
            <a:spLocks noGrp="1"/>
          </p:cNvSpPr>
          <p:nvPr>
            <p:ph type="title"/>
          </p:nvPr>
        </p:nvSpPr>
        <p:spPr>
          <a:xfrm>
            <a:off x="521207" y="789567"/>
            <a:ext cx="11110405" cy="1054864"/>
          </a:xfrm>
        </p:spPr>
        <p:txBody>
          <a:bodyPr anchor="t">
            <a:normAutofit/>
          </a:bodyPr>
          <a:lstStyle/>
          <a:p>
            <a:pPr algn="ctr"/>
            <a:r>
              <a:rPr lang="en-US" b="1" dirty="0">
                <a:solidFill>
                  <a:srgbClr val="00B050"/>
                </a:solidFill>
                <a:latin typeface="Times New Roman" panose="02020603050405020304" pitchFamily="18" charset="0"/>
                <a:cs typeface="Times New Roman" panose="02020603050405020304" pitchFamily="18" charset="0"/>
              </a:rPr>
              <a:t>DATA VISUALIZATIONS ( BATTING)</a:t>
            </a:r>
          </a:p>
        </p:txBody>
      </p:sp>
      <p:cxnSp>
        <p:nvCxnSpPr>
          <p:cNvPr id="16" name="Straight Connector 15">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B341880E-0281-2E8E-54EE-E2B061F4D163}"/>
              </a:ext>
            </a:extLst>
          </p:cNvPr>
          <p:cNvPicPr>
            <a:picLocks noChangeAspect="1"/>
          </p:cNvPicPr>
          <p:nvPr/>
        </p:nvPicPr>
        <p:blipFill>
          <a:blip r:embed="rId2"/>
          <a:stretch>
            <a:fillRect/>
          </a:stretch>
        </p:blipFill>
        <p:spPr>
          <a:xfrm>
            <a:off x="1957720" y="1936417"/>
            <a:ext cx="2506368" cy="1952434"/>
          </a:xfrm>
          <a:prstGeom prst="rect">
            <a:avLst/>
          </a:prstGeom>
        </p:spPr>
      </p:pic>
      <p:pic>
        <p:nvPicPr>
          <p:cNvPr id="5" name="Picture 4">
            <a:extLst>
              <a:ext uri="{FF2B5EF4-FFF2-40B4-BE49-F238E27FC236}">
                <a16:creationId xmlns:a16="http://schemas.microsoft.com/office/drawing/2014/main" id="{BED708F2-4B83-7DC9-777A-2C01E78BB9B3}"/>
              </a:ext>
            </a:extLst>
          </p:cNvPr>
          <p:cNvPicPr>
            <a:picLocks noChangeAspect="1"/>
          </p:cNvPicPr>
          <p:nvPr/>
        </p:nvPicPr>
        <p:blipFill>
          <a:blip r:embed="rId3"/>
          <a:stretch>
            <a:fillRect/>
          </a:stretch>
        </p:blipFill>
        <p:spPr>
          <a:xfrm>
            <a:off x="4603735" y="1936417"/>
            <a:ext cx="2739620" cy="1952434"/>
          </a:xfrm>
          <a:prstGeom prst="rect">
            <a:avLst/>
          </a:prstGeom>
        </p:spPr>
      </p:pic>
      <p:pic>
        <p:nvPicPr>
          <p:cNvPr id="6" name="Picture 5">
            <a:extLst>
              <a:ext uri="{FF2B5EF4-FFF2-40B4-BE49-F238E27FC236}">
                <a16:creationId xmlns:a16="http://schemas.microsoft.com/office/drawing/2014/main" id="{ED333E0D-F433-B3A4-A9A2-0840E9CC0B3B}"/>
              </a:ext>
            </a:extLst>
          </p:cNvPr>
          <p:cNvPicPr>
            <a:picLocks noChangeAspect="1"/>
          </p:cNvPicPr>
          <p:nvPr/>
        </p:nvPicPr>
        <p:blipFill>
          <a:blip r:embed="rId4"/>
          <a:stretch>
            <a:fillRect/>
          </a:stretch>
        </p:blipFill>
        <p:spPr>
          <a:xfrm>
            <a:off x="7483001" y="1936417"/>
            <a:ext cx="2798922" cy="1952434"/>
          </a:xfrm>
          <a:prstGeom prst="rect">
            <a:avLst/>
          </a:prstGeom>
        </p:spPr>
      </p:pic>
      <p:pic>
        <p:nvPicPr>
          <p:cNvPr id="7" name="Picture 6">
            <a:extLst>
              <a:ext uri="{FF2B5EF4-FFF2-40B4-BE49-F238E27FC236}">
                <a16:creationId xmlns:a16="http://schemas.microsoft.com/office/drawing/2014/main" id="{FA6F2D28-E5CB-33E7-1411-E0F839D1C1BE}"/>
              </a:ext>
            </a:extLst>
          </p:cNvPr>
          <p:cNvPicPr>
            <a:picLocks noChangeAspect="1"/>
          </p:cNvPicPr>
          <p:nvPr/>
        </p:nvPicPr>
        <p:blipFill>
          <a:blip r:embed="rId5"/>
          <a:stretch>
            <a:fillRect/>
          </a:stretch>
        </p:blipFill>
        <p:spPr>
          <a:xfrm>
            <a:off x="1921189" y="4073430"/>
            <a:ext cx="2506368" cy="1797202"/>
          </a:xfrm>
          <a:prstGeom prst="rect">
            <a:avLst/>
          </a:prstGeom>
        </p:spPr>
      </p:pic>
      <p:pic>
        <p:nvPicPr>
          <p:cNvPr id="8" name="Picture 7" descr="A graph of a number of running data&#10;&#10;Description automatically generated with medium confidence">
            <a:extLst>
              <a:ext uri="{FF2B5EF4-FFF2-40B4-BE49-F238E27FC236}">
                <a16:creationId xmlns:a16="http://schemas.microsoft.com/office/drawing/2014/main" id="{93D03FEF-7C97-8145-CE77-350061137321}"/>
              </a:ext>
            </a:extLst>
          </p:cNvPr>
          <p:cNvPicPr>
            <a:picLocks noChangeAspect="1"/>
          </p:cNvPicPr>
          <p:nvPr/>
        </p:nvPicPr>
        <p:blipFill>
          <a:blip r:embed="rId6"/>
          <a:stretch>
            <a:fillRect/>
          </a:stretch>
        </p:blipFill>
        <p:spPr>
          <a:xfrm>
            <a:off x="4603735" y="4073430"/>
            <a:ext cx="2739620" cy="1797202"/>
          </a:xfrm>
          <a:prstGeom prst="rect">
            <a:avLst/>
          </a:prstGeom>
        </p:spPr>
      </p:pic>
      <p:pic>
        <p:nvPicPr>
          <p:cNvPr id="9" name="Picture 8">
            <a:extLst>
              <a:ext uri="{FF2B5EF4-FFF2-40B4-BE49-F238E27FC236}">
                <a16:creationId xmlns:a16="http://schemas.microsoft.com/office/drawing/2014/main" id="{9EC878C5-2E49-92DF-08FF-BFB9AD557D62}"/>
              </a:ext>
            </a:extLst>
          </p:cNvPr>
          <p:cNvPicPr>
            <a:picLocks noChangeAspect="1"/>
          </p:cNvPicPr>
          <p:nvPr/>
        </p:nvPicPr>
        <p:blipFill>
          <a:blip r:embed="rId7"/>
          <a:stretch>
            <a:fillRect/>
          </a:stretch>
        </p:blipFill>
        <p:spPr>
          <a:xfrm>
            <a:off x="7502686" y="4073430"/>
            <a:ext cx="2779237" cy="1797202"/>
          </a:xfrm>
          <a:prstGeom prst="rect">
            <a:avLst/>
          </a:prstGeom>
        </p:spPr>
      </p:pic>
    </p:spTree>
    <p:extLst>
      <p:ext uri="{BB962C8B-B14F-4D97-AF65-F5344CB8AC3E}">
        <p14:creationId xmlns:p14="http://schemas.microsoft.com/office/powerpoint/2010/main" val="16831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16DB0-7515-1D06-29E9-273B27E2D24F}"/>
              </a:ext>
            </a:extLst>
          </p:cNvPr>
          <p:cNvSpPr>
            <a:spLocks noGrp="1"/>
          </p:cNvSpPr>
          <p:nvPr>
            <p:ph type="title"/>
          </p:nvPr>
        </p:nvSpPr>
        <p:spPr>
          <a:xfrm>
            <a:off x="521207" y="789567"/>
            <a:ext cx="11110405" cy="1054864"/>
          </a:xfrm>
        </p:spPr>
        <p:txBody>
          <a:bodyPr anchor="t">
            <a:normAutofit/>
          </a:bodyPr>
          <a:lstStyle/>
          <a:p>
            <a:r>
              <a:rPr lang="en-US" b="1" dirty="0">
                <a:solidFill>
                  <a:srgbClr val="00B050"/>
                </a:solidFill>
                <a:latin typeface="Times New Roman" panose="02020603050405020304" pitchFamily="18" charset="0"/>
                <a:cs typeface="Times New Roman" panose="02020603050405020304" pitchFamily="18" charset="0"/>
              </a:rPr>
              <a:t>DATA VISUALIZATIONS ( BOWLING)</a:t>
            </a:r>
          </a:p>
        </p:txBody>
      </p:sp>
      <p:cxnSp>
        <p:nvCxnSpPr>
          <p:cNvPr id="16" name="Straight Connector 15">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aph of distribution of data&#10;&#10;Description automatically generated">
            <a:extLst>
              <a:ext uri="{FF2B5EF4-FFF2-40B4-BE49-F238E27FC236}">
                <a16:creationId xmlns:a16="http://schemas.microsoft.com/office/drawing/2014/main" id="{6D3FA3AE-1A63-1ED2-B3A7-CA433465279F}"/>
              </a:ext>
            </a:extLst>
          </p:cNvPr>
          <p:cNvPicPr>
            <a:picLocks noChangeAspect="1"/>
          </p:cNvPicPr>
          <p:nvPr/>
        </p:nvPicPr>
        <p:blipFill>
          <a:blip r:embed="rId2"/>
          <a:stretch>
            <a:fillRect/>
          </a:stretch>
        </p:blipFill>
        <p:spPr>
          <a:xfrm>
            <a:off x="1758757" y="1936417"/>
            <a:ext cx="2180321" cy="1746982"/>
          </a:xfrm>
          <a:prstGeom prst="rect">
            <a:avLst/>
          </a:prstGeom>
        </p:spPr>
      </p:pic>
      <p:pic>
        <p:nvPicPr>
          <p:cNvPr id="5" name="Picture 4" descr="A graph with green bars&#10;&#10;Description automatically generated">
            <a:extLst>
              <a:ext uri="{FF2B5EF4-FFF2-40B4-BE49-F238E27FC236}">
                <a16:creationId xmlns:a16="http://schemas.microsoft.com/office/drawing/2014/main" id="{50F22BCD-7BE5-B7DF-DA4B-861071046DED}"/>
              </a:ext>
            </a:extLst>
          </p:cNvPr>
          <p:cNvPicPr>
            <a:picLocks noChangeAspect="1"/>
          </p:cNvPicPr>
          <p:nvPr/>
        </p:nvPicPr>
        <p:blipFill>
          <a:blip r:embed="rId3"/>
          <a:stretch>
            <a:fillRect/>
          </a:stretch>
        </p:blipFill>
        <p:spPr>
          <a:xfrm>
            <a:off x="4280707" y="1936417"/>
            <a:ext cx="2674464" cy="1852115"/>
          </a:xfrm>
          <a:prstGeom prst="rect">
            <a:avLst/>
          </a:prstGeom>
        </p:spPr>
      </p:pic>
      <p:pic>
        <p:nvPicPr>
          <p:cNvPr id="6" name="Picture 5" descr="A graph of a number of crickets&#10;&#10;Description automatically generated">
            <a:extLst>
              <a:ext uri="{FF2B5EF4-FFF2-40B4-BE49-F238E27FC236}">
                <a16:creationId xmlns:a16="http://schemas.microsoft.com/office/drawing/2014/main" id="{82FAA814-18A5-5872-3FAE-118C2E102E23}"/>
              </a:ext>
            </a:extLst>
          </p:cNvPr>
          <p:cNvPicPr>
            <a:picLocks noChangeAspect="1"/>
          </p:cNvPicPr>
          <p:nvPr/>
        </p:nvPicPr>
        <p:blipFill>
          <a:blip r:embed="rId4"/>
          <a:stretch>
            <a:fillRect/>
          </a:stretch>
        </p:blipFill>
        <p:spPr>
          <a:xfrm>
            <a:off x="7067419" y="1936417"/>
            <a:ext cx="3376937" cy="1852115"/>
          </a:xfrm>
          <a:prstGeom prst="rect">
            <a:avLst/>
          </a:prstGeom>
        </p:spPr>
      </p:pic>
      <p:pic>
        <p:nvPicPr>
          <p:cNvPr id="7" name="Picture 6" descr="A graph with a number of blue squares&#10;&#10;Description automatically generated">
            <a:extLst>
              <a:ext uri="{FF2B5EF4-FFF2-40B4-BE49-F238E27FC236}">
                <a16:creationId xmlns:a16="http://schemas.microsoft.com/office/drawing/2014/main" id="{30828765-A5A9-C02C-7E71-937EC7FC020A}"/>
              </a:ext>
            </a:extLst>
          </p:cNvPr>
          <p:cNvPicPr>
            <a:picLocks noChangeAspect="1"/>
          </p:cNvPicPr>
          <p:nvPr/>
        </p:nvPicPr>
        <p:blipFill>
          <a:blip r:embed="rId5"/>
          <a:stretch>
            <a:fillRect/>
          </a:stretch>
        </p:blipFill>
        <p:spPr>
          <a:xfrm>
            <a:off x="1758757" y="3936620"/>
            <a:ext cx="2321853" cy="1857043"/>
          </a:xfrm>
          <a:prstGeom prst="rect">
            <a:avLst/>
          </a:prstGeom>
        </p:spPr>
      </p:pic>
      <p:pic>
        <p:nvPicPr>
          <p:cNvPr id="8" name="Picture 7" descr="A graph of a number of running data&#10;&#10;Description automatically generated with medium confidence">
            <a:extLst>
              <a:ext uri="{FF2B5EF4-FFF2-40B4-BE49-F238E27FC236}">
                <a16:creationId xmlns:a16="http://schemas.microsoft.com/office/drawing/2014/main" id="{FEFD03CA-CC29-AB0F-EC6D-B9AF76E6B249}"/>
              </a:ext>
            </a:extLst>
          </p:cNvPr>
          <p:cNvPicPr>
            <a:picLocks noChangeAspect="1"/>
          </p:cNvPicPr>
          <p:nvPr/>
        </p:nvPicPr>
        <p:blipFill>
          <a:blip r:embed="rId6"/>
          <a:stretch>
            <a:fillRect/>
          </a:stretch>
        </p:blipFill>
        <p:spPr>
          <a:xfrm>
            <a:off x="4182525" y="3904064"/>
            <a:ext cx="3074657" cy="1922154"/>
          </a:xfrm>
          <a:prstGeom prst="rect">
            <a:avLst/>
          </a:prstGeom>
        </p:spPr>
      </p:pic>
      <p:pic>
        <p:nvPicPr>
          <p:cNvPr id="9" name="Picture 8" descr="A graph of a number of players&#10;&#10;Description automatically generated with medium confidence">
            <a:extLst>
              <a:ext uri="{FF2B5EF4-FFF2-40B4-BE49-F238E27FC236}">
                <a16:creationId xmlns:a16="http://schemas.microsoft.com/office/drawing/2014/main" id="{6EC03229-DE9C-1804-18E2-8D9B0CC9D431}"/>
              </a:ext>
            </a:extLst>
          </p:cNvPr>
          <p:cNvPicPr>
            <a:picLocks noChangeAspect="1"/>
          </p:cNvPicPr>
          <p:nvPr/>
        </p:nvPicPr>
        <p:blipFill>
          <a:blip r:embed="rId7"/>
          <a:stretch>
            <a:fillRect/>
          </a:stretch>
        </p:blipFill>
        <p:spPr>
          <a:xfrm>
            <a:off x="7399289" y="3859651"/>
            <a:ext cx="2902368" cy="2010981"/>
          </a:xfrm>
          <a:prstGeom prst="rect">
            <a:avLst/>
          </a:prstGeom>
        </p:spPr>
      </p:pic>
    </p:spTree>
    <p:extLst>
      <p:ext uri="{BB962C8B-B14F-4D97-AF65-F5344CB8AC3E}">
        <p14:creationId xmlns:p14="http://schemas.microsoft.com/office/powerpoint/2010/main" val="138910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E328F-14E5-4640-B962-98DC04D0962B}"/>
              </a:ext>
            </a:extLst>
          </p:cNvPr>
          <p:cNvSpPr>
            <a:spLocks noGrp="1"/>
          </p:cNvSpPr>
          <p:nvPr>
            <p:ph type="title"/>
          </p:nvPr>
        </p:nvSpPr>
        <p:spPr>
          <a:xfrm>
            <a:off x="576072" y="822959"/>
            <a:ext cx="10956558" cy="1089997"/>
          </a:xfrm>
        </p:spPr>
        <p:txBody>
          <a:bodyPr vert="horz" lIns="91440" tIns="45720" rIns="91440" bIns="45720" rtlCol="0" anchor="t">
            <a:normAutofit/>
          </a:bodyPr>
          <a:lstStyle/>
          <a:p>
            <a:r>
              <a:rPr lang="en-US" sz="4800" b="1" dirty="0">
                <a:solidFill>
                  <a:schemeClr val="accent6">
                    <a:lumMod val="75000"/>
                  </a:schemeClr>
                </a:solidFill>
                <a:latin typeface="Times New Roman" panose="02020603050405020304" pitchFamily="18" charset="0"/>
                <a:cs typeface="Times New Roman" panose="02020603050405020304" pitchFamily="18" charset="0"/>
              </a:rPr>
              <a:t>SCATTER PLOT( BATTING)</a:t>
            </a:r>
          </a:p>
        </p:txBody>
      </p:sp>
      <p:cxnSp>
        <p:nvCxnSpPr>
          <p:cNvPr id="20" name="Straight Connector 19">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57375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FD89F7B-595F-8070-6517-14820ED2D8AC}"/>
              </a:ext>
            </a:extLst>
          </p:cNvPr>
          <p:cNvPicPr>
            <a:picLocks noChangeAspect="1"/>
          </p:cNvPicPr>
          <p:nvPr/>
        </p:nvPicPr>
        <p:blipFill>
          <a:blip r:embed="rId2"/>
          <a:stretch>
            <a:fillRect/>
          </a:stretch>
        </p:blipFill>
        <p:spPr>
          <a:xfrm>
            <a:off x="561819" y="2693798"/>
            <a:ext cx="3484969" cy="2256516"/>
          </a:xfrm>
          <a:prstGeom prst="rect">
            <a:avLst/>
          </a:prstGeom>
        </p:spPr>
      </p:pic>
      <p:pic>
        <p:nvPicPr>
          <p:cNvPr id="7" name="Picture 6">
            <a:extLst>
              <a:ext uri="{FF2B5EF4-FFF2-40B4-BE49-F238E27FC236}">
                <a16:creationId xmlns:a16="http://schemas.microsoft.com/office/drawing/2014/main" id="{D7403ACB-7B37-684E-732E-CE82364848AA}"/>
              </a:ext>
            </a:extLst>
          </p:cNvPr>
          <p:cNvPicPr>
            <a:picLocks noChangeAspect="1"/>
          </p:cNvPicPr>
          <p:nvPr/>
        </p:nvPicPr>
        <p:blipFill>
          <a:blip r:embed="rId3"/>
          <a:stretch>
            <a:fillRect/>
          </a:stretch>
        </p:blipFill>
        <p:spPr>
          <a:xfrm>
            <a:off x="4350125" y="2693798"/>
            <a:ext cx="3484969" cy="2256516"/>
          </a:xfrm>
          <a:prstGeom prst="rect">
            <a:avLst/>
          </a:prstGeom>
        </p:spPr>
      </p:pic>
      <p:pic>
        <p:nvPicPr>
          <p:cNvPr id="5" name="Content Placeholder 4">
            <a:extLst>
              <a:ext uri="{FF2B5EF4-FFF2-40B4-BE49-F238E27FC236}">
                <a16:creationId xmlns:a16="http://schemas.microsoft.com/office/drawing/2014/main" id="{7C71F098-F45A-79C2-1BD1-5701858573DB}"/>
              </a:ext>
            </a:extLst>
          </p:cNvPr>
          <p:cNvPicPr>
            <a:picLocks noGrp="1" noChangeAspect="1"/>
          </p:cNvPicPr>
          <p:nvPr>
            <p:ph idx="1"/>
          </p:nvPr>
        </p:nvPicPr>
        <p:blipFill>
          <a:blip r:embed="rId4"/>
          <a:stretch>
            <a:fillRect/>
          </a:stretch>
        </p:blipFill>
        <p:spPr>
          <a:xfrm>
            <a:off x="8174674" y="2719936"/>
            <a:ext cx="3484969" cy="2230379"/>
          </a:xfrm>
          <a:prstGeom prst="rect">
            <a:avLst/>
          </a:prstGeom>
        </p:spPr>
      </p:pic>
      <p:cxnSp>
        <p:nvCxnSpPr>
          <p:cNvPr id="22" name="Straight Connector 21">
            <a:extLst>
              <a:ext uri="{FF2B5EF4-FFF2-40B4-BE49-F238E27FC236}">
                <a16:creationId xmlns:a16="http://schemas.microsoft.com/office/drawing/2014/main" id="{179A2A06-A424-4BBD-A8A4-293F16F1B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240579"/>
            <a:ext cx="11036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64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A51BF-0481-1968-6D4B-F6F3484FE615}"/>
              </a:ext>
            </a:extLst>
          </p:cNvPr>
          <p:cNvSpPr>
            <a:spLocks noGrp="1"/>
          </p:cNvSpPr>
          <p:nvPr>
            <p:ph type="title"/>
          </p:nvPr>
        </p:nvSpPr>
        <p:spPr>
          <a:xfrm>
            <a:off x="576072" y="822959"/>
            <a:ext cx="10956558" cy="1089997"/>
          </a:xfrm>
        </p:spPr>
        <p:txBody>
          <a:bodyPr vert="horz" lIns="91440" tIns="45720" rIns="91440" bIns="45720" rtlCol="0" anchor="t">
            <a:normAutofit/>
          </a:bodyPr>
          <a:lstStyle/>
          <a:p>
            <a:r>
              <a:rPr lang="en-US" sz="4800" b="1" dirty="0">
                <a:solidFill>
                  <a:schemeClr val="accent6">
                    <a:lumMod val="75000"/>
                  </a:schemeClr>
                </a:solidFill>
                <a:latin typeface="Times New Roman" panose="02020603050405020304" pitchFamily="18" charset="0"/>
                <a:cs typeface="Times New Roman" panose="02020603050405020304" pitchFamily="18" charset="0"/>
              </a:rPr>
              <a:t>SCATTER PLOT( BOWLING)</a:t>
            </a:r>
            <a:endParaRPr lang="en-US" sz="4800" dirty="0">
              <a:solidFill>
                <a:schemeClr val="accent6">
                  <a:lumMod val="75000"/>
                </a:schemeClr>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57375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02FFB9EC-F219-41B0-A788-DAEE4A7BB4B6}"/>
              </a:ext>
            </a:extLst>
          </p:cNvPr>
          <p:cNvPicPr>
            <a:picLocks noGrp="1" noChangeAspect="1"/>
          </p:cNvPicPr>
          <p:nvPr>
            <p:ph idx="1"/>
          </p:nvPr>
        </p:nvPicPr>
        <p:blipFill>
          <a:blip r:embed="rId2"/>
          <a:stretch>
            <a:fillRect/>
          </a:stretch>
        </p:blipFill>
        <p:spPr>
          <a:xfrm>
            <a:off x="561819" y="2693798"/>
            <a:ext cx="3484969" cy="2256516"/>
          </a:xfrm>
          <a:prstGeom prst="rect">
            <a:avLst/>
          </a:prstGeom>
        </p:spPr>
      </p:pic>
      <p:pic>
        <p:nvPicPr>
          <p:cNvPr id="5" name="Picture 4">
            <a:extLst>
              <a:ext uri="{FF2B5EF4-FFF2-40B4-BE49-F238E27FC236}">
                <a16:creationId xmlns:a16="http://schemas.microsoft.com/office/drawing/2014/main" id="{75118D67-7C68-85C3-BA83-46AA8ADD0701}"/>
              </a:ext>
            </a:extLst>
          </p:cNvPr>
          <p:cNvPicPr>
            <a:picLocks noChangeAspect="1"/>
          </p:cNvPicPr>
          <p:nvPr/>
        </p:nvPicPr>
        <p:blipFill>
          <a:blip r:embed="rId3"/>
          <a:stretch>
            <a:fillRect/>
          </a:stretch>
        </p:blipFill>
        <p:spPr>
          <a:xfrm>
            <a:off x="4350125" y="2719936"/>
            <a:ext cx="3484969" cy="2230379"/>
          </a:xfrm>
          <a:prstGeom prst="rect">
            <a:avLst/>
          </a:prstGeom>
        </p:spPr>
      </p:pic>
      <p:pic>
        <p:nvPicPr>
          <p:cNvPr id="6" name="Picture 5">
            <a:extLst>
              <a:ext uri="{FF2B5EF4-FFF2-40B4-BE49-F238E27FC236}">
                <a16:creationId xmlns:a16="http://schemas.microsoft.com/office/drawing/2014/main" id="{62C90FA2-0900-4CD6-1248-2F36CFFECB1C}"/>
              </a:ext>
            </a:extLst>
          </p:cNvPr>
          <p:cNvPicPr>
            <a:picLocks noChangeAspect="1"/>
          </p:cNvPicPr>
          <p:nvPr/>
        </p:nvPicPr>
        <p:blipFill>
          <a:blip r:embed="rId4"/>
          <a:stretch>
            <a:fillRect/>
          </a:stretch>
        </p:blipFill>
        <p:spPr>
          <a:xfrm>
            <a:off x="8174674" y="2719936"/>
            <a:ext cx="3484969" cy="2230379"/>
          </a:xfrm>
          <a:prstGeom prst="rect">
            <a:avLst/>
          </a:prstGeom>
        </p:spPr>
      </p:pic>
      <p:cxnSp>
        <p:nvCxnSpPr>
          <p:cNvPr id="21" name="Straight Connector 20">
            <a:extLst>
              <a:ext uri="{FF2B5EF4-FFF2-40B4-BE49-F238E27FC236}">
                <a16:creationId xmlns:a16="http://schemas.microsoft.com/office/drawing/2014/main" id="{179A2A06-A424-4BBD-A8A4-293F16F1B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240579"/>
            <a:ext cx="11036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8DFC-F06D-72E8-1882-53D02ED10559}"/>
              </a:ext>
            </a:extLst>
          </p:cNvPr>
          <p:cNvSpPr>
            <a:spLocks noGrp="1"/>
          </p:cNvSpPr>
          <p:nvPr>
            <p:ph type="title"/>
          </p:nvPr>
        </p:nvSpPr>
        <p:spPr/>
        <p:txBody>
          <a:bodyPr/>
          <a:lstStyle/>
          <a:p>
            <a:pPr algn="ctr"/>
            <a:r>
              <a:rPr lang="en-US" dirty="0"/>
              <a:t>	</a:t>
            </a:r>
            <a:r>
              <a:rPr lang="en-US" dirty="0">
                <a:solidFill>
                  <a:srgbClr val="C00000"/>
                </a:solidFill>
                <a:latin typeface="Times New Roman" panose="02020603050405020304" pitchFamily="18" charset="0"/>
                <a:cs typeface="Times New Roman" panose="02020603050405020304" pitchFamily="18" charset="0"/>
              </a:rPr>
              <a:t>CORRELATION MATRIX</a:t>
            </a:r>
          </a:p>
        </p:txBody>
      </p:sp>
      <p:pic>
        <p:nvPicPr>
          <p:cNvPr id="4" name="Content Placeholder 3">
            <a:extLst>
              <a:ext uri="{FF2B5EF4-FFF2-40B4-BE49-F238E27FC236}">
                <a16:creationId xmlns:a16="http://schemas.microsoft.com/office/drawing/2014/main" id="{E4AC100B-77E0-AF97-84DE-857196009ACB}"/>
              </a:ext>
            </a:extLst>
          </p:cNvPr>
          <p:cNvPicPr>
            <a:picLocks noGrp="1" noChangeAspect="1"/>
          </p:cNvPicPr>
          <p:nvPr>
            <p:ph idx="1"/>
          </p:nvPr>
        </p:nvPicPr>
        <p:blipFill>
          <a:blip r:embed="rId2"/>
          <a:stretch>
            <a:fillRect/>
          </a:stretch>
        </p:blipFill>
        <p:spPr>
          <a:xfrm>
            <a:off x="571500" y="2194638"/>
            <a:ext cx="3976695" cy="3910013"/>
          </a:xfrm>
          <a:prstGeom prst="rect">
            <a:avLst/>
          </a:prstGeom>
        </p:spPr>
      </p:pic>
      <p:pic>
        <p:nvPicPr>
          <p:cNvPr id="5" name="Picture 4">
            <a:extLst>
              <a:ext uri="{FF2B5EF4-FFF2-40B4-BE49-F238E27FC236}">
                <a16:creationId xmlns:a16="http://schemas.microsoft.com/office/drawing/2014/main" id="{BC379BF2-7364-7E2E-6050-AC84076272B3}"/>
              </a:ext>
            </a:extLst>
          </p:cNvPr>
          <p:cNvPicPr>
            <a:picLocks noChangeAspect="1"/>
          </p:cNvPicPr>
          <p:nvPr/>
        </p:nvPicPr>
        <p:blipFill>
          <a:blip r:embed="rId3"/>
          <a:stretch>
            <a:fillRect/>
          </a:stretch>
        </p:blipFill>
        <p:spPr>
          <a:xfrm>
            <a:off x="5391150" y="2194638"/>
            <a:ext cx="4368670" cy="3910013"/>
          </a:xfrm>
          <a:prstGeom prst="rect">
            <a:avLst/>
          </a:prstGeom>
        </p:spPr>
      </p:pic>
    </p:spTree>
    <p:extLst>
      <p:ext uri="{BB962C8B-B14F-4D97-AF65-F5344CB8AC3E}">
        <p14:creationId xmlns:p14="http://schemas.microsoft.com/office/powerpoint/2010/main" val="127139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17236-D912-8F19-76CC-1091E124F2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b="1" dirty="0">
                <a:solidFill>
                  <a:srgbClr val="C00000"/>
                </a:solidFill>
                <a:latin typeface="Times New Roman" panose="02020603050405020304" pitchFamily="18" charset="0"/>
                <a:cs typeface="Times New Roman" panose="02020603050405020304" pitchFamily="18" charset="0"/>
              </a:rPr>
              <a:t>WEIGHTED POINTS (BAT)</a:t>
            </a:r>
          </a:p>
        </p:txBody>
      </p:sp>
      <p:cxnSp>
        <p:nvCxnSpPr>
          <p:cNvPr id="14" name="Straight Connector 13">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542652-91DD-41B9-6A9E-CE5D735F2206}"/>
              </a:ext>
            </a:extLst>
          </p:cNvPr>
          <p:cNvSpPr txBox="1"/>
          <p:nvPr/>
        </p:nvSpPr>
        <p:spPr>
          <a:xfrm>
            <a:off x="571502" y="3066892"/>
            <a:ext cx="3276598" cy="2856476"/>
          </a:xfrm>
          <a:prstGeom prst="rect">
            <a:avLst/>
          </a:prstGeom>
        </p:spPr>
        <p:txBody>
          <a:bodyPr vert="horz" lIns="91440" tIns="45720" rIns="91440" bIns="45720" rtlCol="0" anchor="b">
            <a:normAutofit/>
          </a:bodyPr>
          <a:lstStyle/>
          <a:p>
            <a:pPr indent="-228600">
              <a:lnSpc>
                <a:spcPct val="110000"/>
              </a:lnSpc>
              <a:spcAft>
                <a:spcPts val="600"/>
              </a:spcAft>
              <a:buSzPct val="80000"/>
            </a:pPr>
            <a:r>
              <a:rPr lang="en-US" b="1" dirty="0">
                <a:latin typeface="Times New Roman" panose="02020603050405020304" pitchFamily="18" charset="0"/>
                <a:cs typeface="Times New Roman" panose="02020603050405020304" pitchFamily="18" charset="0"/>
              </a:rPr>
              <a:t>The analysis provides valuable pointers for player selection . By understanding which factors have the most significant impact on run scoring or run restriction, we can make more informed decisions when selecting players for the team. </a:t>
            </a:r>
          </a:p>
        </p:txBody>
      </p:sp>
      <p:cxnSp>
        <p:nvCxnSpPr>
          <p:cNvPr id="16" name="Straight Connector 15">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program&#10;&#10;Description automatically generated">
            <a:extLst>
              <a:ext uri="{FF2B5EF4-FFF2-40B4-BE49-F238E27FC236}">
                <a16:creationId xmlns:a16="http://schemas.microsoft.com/office/drawing/2014/main" id="{53E53545-25C9-4E90-1F77-80EBB6A88C42}"/>
              </a:ext>
            </a:extLst>
          </p:cNvPr>
          <p:cNvPicPr>
            <a:picLocks noGrp="1" noChangeAspect="1"/>
          </p:cNvPicPr>
          <p:nvPr>
            <p:ph idx="1"/>
          </p:nvPr>
        </p:nvPicPr>
        <p:blipFill rotWithShape="1">
          <a:blip r:embed="rId2"/>
          <a:srcRect r="11101" b="-2"/>
          <a:stretch/>
        </p:blipFill>
        <p:spPr>
          <a:xfrm>
            <a:off x="4704021" y="854151"/>
            <a:ext cx="6921292" cy="5158038"/>
          </a:xfrm>
          <a:prstGeom prst="rect">
            <a:avLst/>
          </a:prstGeom>
        </p:spPr>
      </p:pic>
      <p:cxnSp>
        <p:nvCxnSpPr>
          <p:cNvPr id="18" name="Straight Connector 17">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115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D8261-41A3-A00A-D0F6-02EFED27B4BF}"/>
              </a:ext>
            </a:extLst>
          </p:cNvPr>
          <p:cNvSpPr>
            <a:spLocks noGrp="1"/>
          </p:cNvSpPr>
          <p:nvPr>
            <p:ph type="title"/>
          </p:nvPr>
        </p:nvSpPr>
        <p:spPr>
          <a:xfrm>
            <a:off x="521208" y="786385"/>
            <a:ext cx="3509192" cy="1347798"/>
          </a:xfrm>
        </p:spPr>
        <p:txBody>
          <a:bodyPr vert="horz" lIns="91440" tIns="45720" rIns="91440" bIns="45720" rtlCol="0" anchor="t">
            <a:normAutofit/>
          </a:bodyPr>
          <a:lstStyle/>
          <a:p>
            <a:r>
              <a:rPr lang="en-US" sz="3500" b="1" dirty="0">
                <a:solidFill>
                  <a:srgbClr val="C00000"/>
                </a:solidFill>
                <a:latin typeface="Times New Roman" panose="02020603050405020304" pitchFamily="18" charset="0"/>
                <a:cs typeface="Times New Roman" panose="02020603050405020304" pitchFamily="18" charset="0"/>
              </a:rPr>
              <a:t>WEIGHTED POINTS (BOWL)</a:t>
            </a:r>
          </a:p>
        </p:txBody>
      </p:sp>
      <p:cxnSp>
        <p:nvCxnSpPr>
          <p:cNvPr id="14" name="Straight Connector 13">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753895-5F50-33BD-F3B8-AC3D13C76046}"/>
              </a:ext>
            </a:extLst>
          </p:cNvPr>
          <p:cNvSpPr txBox="1"/>
          <p:nvPr/>
        </p:nvSpPr>
        <p:spPr>
          <a:xfrm>
            <a:off x="571502" y="2497315"/>
            <a:ext cx="3276598" cy="3426053"/>
          </a:xfrm>
          <a:prstGeom prst="rect">
            <a:avLst/>
          </a:prstGeom>
        </p:spPr>
        <p:txBody>
          <a:bodyPr vert="horz" lIns="91440" tIns="45720" rIns="91440" bIns="45720" rtlCol="0" anchor="b">
            <a:noAutofit/>
          </a:bodyPr>
          <a:lstStyle/>
          <a:p>
            <a:pPr marL="285750" indent="-228600">
              <a:lnSpc>
                <a:spcPct val="110000"/>
              </a:lnSpc>
              <a:spcAft>
                <a:spcPts val="600"/>
              </a:spcAft>
              <a:buSzPct val="80000"/>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The analysis can also guide strategic decision-making during matches.</a:t>
            </a:r>
          </a:p>
          <a:p>
            <a:pPr marL="285750" indent="-228600">
              <a:lnSpc>
                <a:spcPct val="110000"/>
              </a:lnSpc>
              <a:spcAft>
                <a:spcPts val="600"/>
              </a:spcAft>
              <a:buSzPct val="80000"/>
              <a:buFont typeface="Arial" panose="020B0604020202020204" pitchFamily="34" charset="0"/>
              <a:buChar char="•"/>
            </a:pPr>
            <a:endParaRPr lang="en-US" sz="1300" b="1"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SzPct val="80000"/>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 For example, if you identify a bowler who concedes more runs when their economy rate is high, you might deploy them for shorter spells to limit the damage.</a:t>
            </a:r>
          </a:p>
          <a:p>
            <a:pPr marL="285750" indent="-228600">
              <a:lnSpc>
                <a:spcPct val="110000"/>
              </a:lnSpc>
              <a:spcAft>
                <a:spcPts val="600"/>
              </a:spcAft>
              <a:buSzPct val="80000"/>
              <a:buFont typeface="Arial" panose="020B0604020202020204" pitchFamily="34" charset="0"/>
              <a:buChar char="•"/>
            </a:pPr>
            <a:endParaRPr lang="en-US" sz="1300" b="1" dirty="0">
              <a:latin typeface="Times New Roman" panose="02020603050405020304" pitchFamily="18" charset="0"/>
              <a:cs typeface="Times New Roman" panose="02020603050405020304" pitchFamily="18" charset="0"/>
            </a:endParaRPr>
          </a:p>
          <a:p>
            <a:pPr marL="285750" indent="-228600">
              <a:lnSpc>
                <a:spcPct val="110000"/>
              </a:lnSpc>
              <a:spcAft>
                <a:spcPts val="600"/>
              </a:spcAft>
              <a:buSzPct val="80000"/>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 Similarly, understanding a batsman's weaknesses based on correlations between batting metrics can help bowlers devise targeted strategies to get them out.</a:t>
            </a:r>
          </a:p>
        </p:txBody>
      </p:sp>
      <p:cxnSp>
        <p:nvCxnSpPr>
          <p:cNvPr id="16" name="Straight Connector 15">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program&#10;&#10;Description automatically generated">
            <a:extLst>
              <a:ext uri="{FF2B5EF4-FFF2-40B4-BE49-F238E27FC236}">
                <a16:creationId xmlns:a16="http://schemas.microsoft.com/office/drawing/2014/main" id="{2DBE72BA-BF65-1B60-D2E3-D50E5610305C}"/>
              </a:ext>
            </a:extLst>
          </p:cNvPr>
          <p:cNvPicPr>
            <a:picLocks noGrp="1" noChangeAspect="1"/>
          </p:cNvPicPr>
          <p:nvPr>
            <p:ph idx="1"/>
          </p:nvPr>
        </p:nvPicPr>
        <p:blipFill rotWithShape="1">
          <a:blip r:embed="rId2"/>
          <a:srcRect r="28211"/>
          <a:stretch/>
        </p:blipFill>
        <p:spPr>
          <a:xfrm>
            <a:off x="4601900" y="849981"/>
            <a:ext cx="6921292" cy="5158038"/>
          </a:xfrm>
          <a:prstGeom prst="rect">
            <a:avLst/>
          </a:prstGeom>
        </p:spPr>
      </p:pic>
      <p:cxnSp>
        <p:nvCxnSpPr>
          <p:cNvPr id="18" name="Straight Connector 17">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95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433F-C733-6185-A5E0-A445DB2A7BA7}"/>
              </a:ext>
            </a:extLst>
          </p:cNvPr>
          <p:cNvSpPr>
            <a:spLocks noGrp="1"/>
          </p:cNvSpPr>
          <p:nvPr>
            <p:ph type="title"/>
          </p:nvPr>
        </p:nvSpPr>
        <p:spPr/>
        <p:txBody>
          <a:bodyPr/>
          <a:lstStyle/>
          <a:p>
            <a:r>
              <a:rPr lang="en-US" b="1" dirty="0">
                <a:solidFill>
                  <a:srgbClr val="002060"/>
                </a:solidFill>
                <a:latin typeface="Times New Roman" panose="02020603050405020304" pitchFamily="18" charset="0"/>
                <a:cs typeface="Times New Roman" panose="02020603050405020304" pitchFamily="18" charset="0"/>
              </a:rPr>
              <a:t>RECOMMENDATIONS</a:t>
            </a:r>
          </a:p>
        </p:txBody>
      </p:sp>
      <p:sp>
        <p:nvSpPr>
          <p:cNvPr id="3" name="Content Placeholder 2">
            <a:extLst>
              <a:ext uri="{FF2B5EF4-FFF2-40B4-BE49-F238E27FC236}">
                <a16:creationId xmlns:a16="http://schemas.microsoft.com/office/drawing/2014/main" id="{C0A8C00C-13BA-58B6-86BB-60CFB1E662F0}"/>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Strategic Team Building: By incorporating weighted player points into  selection process, we can build well-balanced Dream11 teams that consider both batting and bowling prowess.</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Leveraging insights for Dream11:We can utilize the concept of weighted player points specifically for Dream11 team building.</a:t>
            </a:r>
          </a:p>
        </p:txBody>
      </p:sp>
      <p:pic>
        <p:nvPicPr>
          <p:cNvPr id="5" name="Picture 4">
            <a:extLst>
              <a:ext uri="{FF2B5EF4-FFF2-40B4-BE49-F238E27FC236}">
                <a16:creationId xmlns:a16="http://schemas.microsoft.com/office/drawing/2014/main" id="{11DC387F-7733-1907-0A4F-574C5B938DA5}"/>
              </a:ext>
            </a:extLst>
          </p:cNvPr>
          <p:cNvPicPr>
            <a:picLocks noChangeAspect="1"/>
          </p:cNvPicPr>
          <p:nvPr/>
        </p:nvPicPr>
        <p:blipFill>
          <a:blip r:embed="rId2"/>
          <a:stretch>
            <a:fillRect/>
          </a:stretch>
        </p:blipFill>
        <p:spPr>
          <a:xfrm>
            <a:off x="931130" y="3153835"/>
            <a:ext cx="4834203" cy="1552586"/>
          </a:xfrm>
          <a:prstGeom prst="rect">
            <a:avLst/>
          </a:prstGeom>
        </p:spPr>
      </p:pic>
      <p:pic>
        <p:nvPicPr>
          <p:cNvPr id="7" name="Picture 6">
            <a:extLst>
              <a:ext uri="{FF2B5EF4-FFF2-40B4-BE49-F238E27FC236}">
                <a16:creationId xmlns:a16="http://schemas.microsoft.com/office/drawing/2014/main" id="{3466E805-9495-F65E-C7C0-3B1EA837F347}"/>
              </a:ext>
            </a:extLst>
          </p:cNvPr>
          <p:cNvPicPr>
            <a:picLocks noChangeAspect="1"/>
          </p:cNvPicPr>
          <p:nvPr/>
        </p:nvPicPr>
        <p:blipFill>
          <a:blip r:embed="rId3"/>
          <a:stretch>
            <a:fillRect/>
          </a:stretch>
        </p:blipFill>
        <p:spPr>
          <a:xfrm>
            <a:off x="6411572" y="3153835"/>
            <a:ext cx="5219738" cy="1552586"/>
          </a:xfrm>
          <a:prstGeom prst="rect">
            <a:avLst/>
          </a:prstGeom>
        </p:spPr>
      </p:pic>
    </p:spTree>
    <p:extLst>
      <p:ext uri="{BB962C8B-B14F-4D97-AF65-F5344CB8AC3E}">
        <p14:creationId xmlns:p14="http://schemas.microsoft.com/office/powerpoint/2010/main" val="97471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CC98B-BC01-2F7A-84CB-FC2300EFA441}"/>
              </a:ext>
            </a:extLst>
          </p:cNvPr>
          <p:cNvSpPr>
            <a:spLocks noGrp="1"/>
          </p:cNvSpPr>
          <p:nvPr>
            <p:ph type="title"/>
          </p:nvPr>
        </p:nvSpPr>
        <p:spPr>
          <a:xfrm>
            <a:off x="521208" y="786385"/>
            <a:ext cx="3509192" cy="613647"/>
          </a:xfrm>
        </p:spPr>
        <p:txBody>
          <a:bodyPr vert="horz" lIns="91440" tIns="45720" rIns="91440" bIns="45720" rtlCol="0" anchor="t">
            <a:normAutofit fontScale="90000"/>
          </a:bodyPr>
          <a:lstStyle/>
          <a:p>
            <a:pPr algn="ctr"/>
            <a:r>
              <a:rPr lang="en-US" b="1" dirty="0">
                <a:solidFill>
                  <a:srgbClr val="00B050"/>
                </a:solidFill>
                <a:latin typeface="Times New Roman" panose="02020603050405020304" pitchFamily="18" charset="0"/>
                <a:cs typeface="Times New Roman" panose="02020603050405020304" pitchFamily="18" charset="0"/>
              </a:rPr>
              <a:t>CRICBUZZ</a:t>
            </a:r>
          </a:p>
        </p:txBody>
      </p:sp>
      <p:cxnSp>
        <p:nvCxnSpPr>
          <p:cNvPr id="57" name="Straight Connector 56">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1DEE428-88D8-8408-2BF1-5656DB5C836C}"/>
              </a:ext>
            </a:extLst>
          </p:cNvPr>
          <p:cNvSpPr>
            <a:spLocks noGrp="1"/>
          </p:cNvSpPr>
          <p:nvPr>
            <p:ph sz="half" idx="2"/>
          </p:nvPr>
        </p:nvSpPr>
        <p:spPr>
          <a:xfrm>
            <a:off x="521208" y="1404733"/>
            <a:ext cx="3276598" cy="4755848"/>
          </a:xfrm>
        </p:spPr>
        <p:txBody>
          <a:bodyPr vert="horz" lIns="91440" tIns="45720" rIns="91440" bIns="45720" rtlCol="0" anchor="b">
            <a:normAutofit fontScale="62500" lnSpcReduction="20000"/>
          </a:bodyPr>
          <a:lstStyle/>
          <a:p>
            <a:pPr>
              <a:lnSpc>
                <a:spcPct val="110000"/>
              </a:lnSpc>
            </a:pPr>
            <a:r>
              <a:rPr lang="en-US" sz="2900" b="1" dirty="0">
                <a:latin typeface="Times New Roman" panose="02020603050405020304" pitchFamily="18" charset="0"/>
                <a:cs typeface="Times New Roman" panose="02020603050405020304" pitchFamily="18" charset="0"/>
              </a:rPr>
              <a:t>Fantasy cricket is an online game where players are selected based on field performance to earn points and win real money, with higher scores resulting in more money.</a:t>
            </a:r>
          </a:p>
          <a:p>
            <a:pPr>
              <a:lnSpc>
                <a:spcPct val="110000"/>
              </a:lnSpc>
            </a:pPr>
            <a:r>
              <a:rPr lang="en-US" sz="2900" b="1" dirty="0">
                <a:latin typeface="Times New Roman" panose="02020603050405020304" pitchFamily="18" charset="0"/>
                <a:cs typeface="Times New Roman" panose="02020603050405020304" pitchFamily="18" charset="0"/>
              </a:rPr>
              <a:t>Cricbuzz recognizes the growing demand for personalized cricket content and wants to improve user experience and content recommendations to remain competitive in the ever-changing cricketing landscape.</a:t>
            </a:r>
          </a:p>
          <a:p>
            <a:pPr>
              <a:lnSpc>
                <a:spcPct val="110000"/>
              </a:lnSpc>
            </a:pPr>
            <a:endParaRPr lang="en-US" sz="1300" dirty="0"/>
          </a:p>
        </p:txBody>
      </p:sp>
      <p:cxnSp>
        <p:nvCxnSpPr>
          <p:cNvPr id="58" name="Straight Connector 57">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sports website&#10;&#10;Description automatically generated">
            <a:extLst>
              <a:ext uri="{FF2B5EF4-FFF2-40B4-BE49-F238E27FC236}">
                <a16:creationId xmlns:a16="http://schemas.microsoft.com/office/drawing/2014/main" id="{5862D84B-B00F-565F-CCD9-FE768B6ED0F5}"/>
              </a:ext>
            </a:extLst>
          </p:cNvPr>
          <p:cNvPicPr>
            <a:picLocks noGrp="1" noChangeAspect="1"/>
          </p:cNvPicPr>
          <p:nvPr>
            <p:ph sz="half" idx="1"/>
          </p:nvPr>
        </p:nvPicPr>
        <p:blipFill>
          <a:blip r:embed="rId2"/>
          <a:stretch>
            <a:fillRect/>
          </a:stretch>
        </p:blipFill>
        <p:spPr>
          <a:xfrm>
            <a:off x="4707120" y="972544"/>
            <a:ext cx="6913366" cy="4960338"/>
          </a:xfrm>
          <a:prstGeom prst="rect">
            <a:avLst/>
          </a:prstGeom>
        </p:spPr>
      </p:pic>
      <p:cxnSp>
        <p:nvCxnSpPr>
          <p:cNvPr id="59" name="Straight Connector 58">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63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D9BF7-E66C-F672-358D-8F64A79EE490}"/>
              </a:ext>
            </a:extLst>
          </p:cNvPr>
          <p:cNvSpPr>
            <a:spLocks noGrp="1"/>
          </p:cNvSpPr>
          <p:nvPr>
            <p:ph type="title"/>
          </p:nvPr>
        </p:nvSpPr>
        <p:spPr>
          <a:xfrm>
            <a:off x="521207" y="789567"/>
            <a:ext cx="11110405" cy="1054864"/>
          </a:xfrm>
        </p:spPr>
        <p:txBody>
          <a:bodyPr anchor="t">
            <a:normAutofit/>
          </a:bodyPr>
          <a:lstStyle/>
          <a:p>
            <a:r>
              <a:rPr lang="en-US" b="1">
                <a:latin typeface="Times New Roman" panose="02020603050405020304" pitchFamily="18" charset="0"/>
                <a:cs typeface="Times New Roman" panose="02020603050405020304" pitchFamily="18" charset="0"/>
              </a:rPr>
              <a:t>CONCLUSION</a:t>
            </a:r>
          </a:p>
        </p:txBody>
      </p:sp>
      <p:cxnSp>
        <p:nvCxnSpPr>
          <p:cNvPr id="12" name="Straight Connector 11">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880DA91-0E8D-F673-2894-968B28EA0F72}"/>
              </a:ext>
            </a:extLst>
          </p:cNvPr>
          <p:cNvGraphicFramePr>
            <a:graphicFrameLocks noGrp="1"/>
          </p:cNvGraphicFramePr>
          <p:nvPr>
            <p:ph idx="1"/>
            <p:extLst>
              <p:ext uri="{D42A27DB-BD31-4B8C-83A1-F6EECF244321}">
                <p14:modId xmlns:p14="http://schemas.microsoft.com/office/powerpoint/2010/main" val="2689877622"/>
              </p:ext>
            </p:extLst>
          </p:nvPr>
        </p:nvGraphicFramePr>
        <p:xfrm>
          <a:off x="571500" y="1936417"/>
          <a:ext cx="11060113" cy="393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2495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2E770B2-F460-435B-94B7-40172D763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est Appreciation Thank You Message">
            <a:extLst>
              <a:ext uri="{FF2B5EF4-FFF2-40B4-BE49-F238E27FC236}">
                <a16:creationId xmlns:a16="http://schemas.microsoft.com/office/drawing/2014/main" id="{7033D2CA-C3B9-68D3-88F5-E1497A2F911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cxnSp>
        <p:nvCxnSpPr>
          <p:cNvPr id="6153" name="Straight Connector 6152">
            <a:extLst>
              <a:ext uri="{FF2B5EF4-FFF2-40B4-BE49-F238E27FC236}">
                <a16:creationId xmlns:a16="http://schemas.microsoft.com/office/drawing/2014/main" id="{45CE5395-CDE2-415A-ACFA-0104181CF6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80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9AB61-DD45-3170-A6C0-EE051D8BB937}"/>
              </a:ext>
            </a:extLst>
          </p:cNvPr>
          <p:cNvSpPr>
            <a:spLocks noGrp="1"/>
          </p:cNvSpPr>
          <p:nvPr>
            <p:ph type="title"/>
          </p:nvPr>
        </p:nvSpPr>
        <p:spPr>
          <a:xfrm>
            <a:off x="521208" y="914400"/>
            <a:ext cx="11110427" cy="659361"/>
          </a:xfrm>
        </p:spPr>
        <p:txBody>
          <a:bodyPr anchor="ctr">
            <a:normAutofit fontScale="90000"/>
          </a:bodyPr>
          <a:lstStyle/>
          <a:p>
            <a:pPr algn="ctr"/>
            <a:r>
              <a:rPr lang="en-US" b="1" dirty="0">
                <a:solidFill>
                  <a:srgbClr val="FF0000"/>
                </a:solidFill>
                <a:latin typeface="Times New Roman" panose="02020603050405020304" pitchFamily="18" charset="0"/>
                <a:cs typeface="Times New Roman" panose="02020603050405020304" pitchFamily="18" charset="0"/>
              </a:rPr>
              <a:t>DREAM 11 – India's Biggest Sports Game</a:t>
            </a:r>
            <a:br>
              <a:rPr lang="en-US" sz="2500" dirty="0"/>
            </a:br>
            <a:endParaRPr lang="en-US" sz="2500" dirty="0"/>
          </a:p>
        </p:txBody>
      </p:sp>
      <p:cxnSp>
        <p:nvCxnSpPr>
          <p:cNvPr id="34" name="Straight Connector 33">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1629923"/>
            <a:ext cx="0" cy="4654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0E2184-5CB3-4E83-A25F-90871164B0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1629923"/>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oup of cell phones with icons on them&#10;&#10;Description automatically generated">
            <a:extLst>
              <a:ext uri="{FF2B5EF4-FFF2-40B4-BE49-F238E27FC236}">
                <a16:creationId xmlns:a16="http://schemas.microsoft.com/office/drawing/2014/main" id="{5DCB666F-7071-C332-1049-2E38A561A8DD}"/>
              </a:ext>
            </a:extLst>
          </p:cNvPr>
          <p:cNvPicPr>
            <a:picLocks noChangeAspect="1"/>
          </p:cNvPicPr>
          <p:nvPr/>
        </p:nvPicPr>
        <p:blipFill>
          <a:blip r:embed="rId2"/>
          <a:stretch>
            <a:fillRect/>
          </a:stretch>
        </p:blipFill>
        <p:spPr>
          <a:xfrm>
            <a:off x="580732" y="2035406"/>
            <a:ext cx="6838971" cy="3846921"/>
          </a:xfrm>
          <a:prstGeom prst="rect">
            <a:avLst/>
          </a:prstGeom>
        </p:spPr>
      </p:pic>
      <p:sp>
        <p:nvSpPr>
          <p:cNvPr id="3" name="Content Placeholder 2">
            <a:extLst>
              <a:ext uri="{FF2B5EF4-FFF2-40B4-BE49-F238E27FC236}">
                <a16:creationId xmlns:a16="http://schemas.microsoft.com/office/drawing/2014/main" id="{DAF9199C-DFDC-BE1C-C95F-66EA9B6410EA}"/>
              </a:ext>
            </a:extLst>
          </p:cNvPr>
          <p:cNvSpPr>
            <a:spLocks noGrp="1"/>
          </p:cNvSpPr>
          <p:nvPr>
            <p:ph idx="1"/>
          </p:nvPr>
        </p:nvSpPr>
        <p:spPr>
          <a:xfrm>
            <a:off x="8184630" y="1810151"/>
            <a:ext cx="3446679" cy="4188252"/>
          </a:xfrm>
        </p:spPr>
        <p:txBody>
          <a:bodyPr>
            <a:noAutofit/>
          </a:bodyPr>
          <a:lstStyle/>
          <a:p>
            <a:pPr>
              <a:lnSpc>
                <a:spcPct val="110000"/>
              </a:lnSpc>
            </a:pPr>
            <a:r>
              <a:rPr lang="en-US" sz="1300" b="1" dirty="0">
                <a:latin typeface="Times New Roman" panose="02020603050405020304" pitchFamily="18" charset="0"/>
                <a:cs typeface="Times New Roman" panose="02020603050405020304" pitchFamily="18" charset="0"/>
              </a:rPr>
              <a:t> While Fantasy cricket has been there for a long time, it was in 2008 when the Indian Premier League was introduced that the cricket world was taken by storm</a:t>
            </a:r>
          </a:p>
          <a:p>
            <a:pPr>
              <a:lnSpc>
                <a:spcPct val="110000"/>
              </a:lnSpc>
            </a:pPr>
            <a:r>
              <a:rPr lang="en-US" sz="1300" b="1" dirty="0">
                <a:latin typeface="Times New Roman" panose="02020603050405020304" pitchFamily="18" charset="0"/>
                <a:cs typeface="Times New Roman" panose="02020603050405020304" pitchFamily="18" charset="0"/>
              </a:rPr>
              <a:t> Dream11 was the first company in India to introduce the concept of Fantasy sports. Co-founders Harsh Jain and </a:t>
            </a:r>
            <a:r>
              <a:rPr lang="en-US" sz="1300" b="1" dirty="0" err="1">
                <a:latin typeface="Times New Roman" panose="02020603050405020304" pitchFamily="18" charset="0"/>
                <a:cs typeface="Times New Roman" panose="02020603050405020304" pitchFamily="18" charset="0"/>
              </a:rPr>
              <a:t>Bhavit</a:t>
            </a:r>
            <a:r>
              <a:rPr lang="en-US" sz="1300" b="1" dirty="0">
                <a:latin typeface="Times New Roman" panose="02020603050405020304" pitchFamily="18" charset="0"/>
                <a:cs typeface="Times New Roman" panose="02020603050405020304" pitchFamily="18" charset="0"/>
              </a:rPr>
              <a:t> Sheth started it in 2008. In 2012, they launched a freemium model of Fantasy cricket in India. Two years later, there were 1 million registered users on the app, which ballooned to 45 million in 2018. At present, there are over 140 million registered users on the app.</a:t>
            </a:r>
          </a:p>
          <a:p>
            <a:pPr>
              <a:lnSpc>
                <a:spcPct val="110000"/>
              </a:lnSpc>
            </a:pPr>
            <a:r>
              <a:rPr lang="en-US" sz="1300" b="1" dirty="0">
                <a:latin typeface="Times New Roman" panose="02020603050405020304" pitchFamily="18" charset="0"/>
                <a:cs typeface="Times New Roman" panose="02020603050405020304" pitchFamily="18" charset="0"/>
              </a:rPr>
              <a:t> Fantasy cricket is poised to become a massive 2 billion$ market by FY25 in India.</a:t>
            </a:r>
          </a:p>
        </p:txBody>
      </p:sp>
      <p:cxnSp>
        <p:nvCxnSpPr>
          <p:cNvPr id="40" name="Straight Connector 39">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89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D28D120-1389-4B3F-BECB-0949DCCAC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93E9A-2486-5908-202C-CA71C01638BE}"/>
              </a:ext>
            </a:extLst>
          </p:cNvPr>
          <p:cNvSpPr>
            <a:spLocks noGrp="1"/>
          </p:cNvSpPr>
          <p:nvPr>
            <p:ph type="title"/>
          </p:nvPr>
        </p:nvSpPr>
        <p:spPr>
          <a:xfrm>
            <a:off x="521209" y="786384"/>
            <a:ext cx="3623244" cy="1232198"/>
          </a:xfrm>
        </p:spPr>
        <p:txBody>
          <a:bodyPr anchor="t">
            <a:normAutofit/>
          </a:bodyPr>
          <a:lstStyle/>
          <a:p>
            <a:r>
              <a:rPr lang="en-US" sz="3000" b="1" dirty="0">
                <a:solidFill>
                  <a:srgbClr val="0070C0"/>
                </a:solidFill>
                <a:latin typeface="Times New Roman" panose="02020603050405020304" pitchFamily="18" charset="0"/>
                <a:cs typeface="Times New Roman" panose="02020603050405020304" pitchFamily="18" charset="0"/>
              </a:rPr>
              <a:t>BUSINESS UNDERSTAANDING</a:t>
            </a:r>
          </a:p>
        </p:txBody>
      </p:sp>
      <p:cxnSp>
        <p:nvCxnSpPr>
          <p:cNvPr id="24" name="Straight Connector 23">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D5CAFBEA-9973-B875-9B70-DF7DB5E42439}"/>
              </a:ext>
            </a:extLst>
          </p:cNvPr>
          <p:cNvPicPr>
            <a:picLocks noChangeAspect="1"/>
          </p:cNvPicPr>
          <p:nvPr/>
        </p:nvPicPr>
        <p:blipFill rotWithShape="1">
          <a:blip r:embed="rId2"/>
          <a:srcRect r="-3" b="13006"/>
          <a:stretch/>
        </p:blipFill>
        <p:spPr>
          <a:xfrm>
            <a:off x="43544" y="2099098"/>
            <a:ext cx="4327525" cy="3972514"/>
          </a:xfrm>
          <a:prstGeom prst="rect">
            <a:avLst/>
          </a:prstGeom>
        </p:spPr>
      </p:pic>
      <p:sp>
        <p:nvSpPr>
          <p:cNvPr id="23" name="Content Placeholder 2">
            <a:extLst>
              <a:ext uri="{FF2B5EF4-FFF2-40B4-BE49-F238E27FC236}">
                <a16:creationId xmlns:a16="http://schemas.microsoft.com/office/drawing/2014/main" id="{DC577822-0FDF-3B6C-3AD2-9E97CD741360}"/>
              </a:ext>
            </a:extLst>
          </p:cNvPr>
          <p:cNvSpPr>
            <a:spLocks noGrp="1"/>
          </p:cNvSpPr>
          <p:nvPr>
            <p:ph idx="1"/>
          </p:nvPr>
        </p:nvSpPr>
        <p:spPr>
          <a:xfrm>
            <a:off x="4931765" y="989350"/>
            <a:ext cx="6699544" cy="5021609"/>
          </a:xfrm>
        </p:spPr>
        <p:txBody>
          <a:bodyPr anchor="t">
            <a:normAutofit/>
          </a:bodyPr>
          <a:lstStyle/>
          <a:p>
            <a:r>
              <a:rPr lang="en-US" b="1" dirty="0">
                <a:latin typeface="Times New Roman" panose="02020603050405020304" pitchFamily="18" charset="0"/>
                <a:cs typeface="Times New Roman" panose="02020603050405020304" pitchFamily="18" charset="0"/>
              </a:rPr>
              <a:t>Today, data analytics is playing an increasingly important role in sports, and cricket is no exception.</a:t>
            </a:r>
          </a:p>
          <a:p>
            <a:r>
              <a:rPr lang="en-US" b="1" dirty="0">
                <a:latin typeface="Times New Roman" panose="02020603050405020304" pitchFamily="18" charset="0"/>
                <a:cs typeface="Times New Roman" panose="02020603050405020304" pitchFamily="18" charset="0"/>
              </a:rPr>
              <a:t>Data analytics in cricket is revolutionizing player performance, team strategy, and match outcomes. Utilizing machine learning algorithms and wearable devices, teams gain a competitive edge and improve game management.</a:t>
            </a:r>
          </a:p>
          <a:p>
            <a:r>
              <a:rPr lang="en-US" b="1" dirty="0">
                <a:latin typeface="Times New Roman" panose="02020603050405020304" pitchFamily="18" charset="0"/>
                <a:cs typeface="Times New Roman" panose="02020603050405020304" pitchFamily="18" charset="0"/>
              </a:rPr>
              <a:t>By analyzing vast amounts of data, we can gain valuable insights into player performance, team strategies, and trends within the game. From the elegance of a perfectly timed shot to the thrill of a nail-biting finish, cricket offers a unique blend of skill, strategy, and drama.</a:t>
            </a:r>
          </a:p>
          <a:p>
            <a:endParaRPr lang="en-US" sz="1800" dirty="0"/>
          </a:p>
        </p:txBody>
      </p:sp>
      <p:cxnSp>
        <p:nvCxnSpPr>
          <p:cNvPr id="26" name="Straight Connector 25">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22916"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85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85AE-97B0-C0E4-60F9-331F2AAE1442}"/>
              </a:ext>
            </a:extLst>
          </p:cNvPr>
          <p:cNvSpPr>
            <a:spLocks noGrp="1"/>
          </p:cNvSpPr>
          <p:nvPr>
            <p:ph type="title"/>
          </p:nvPr>
        </p:nvSpPr>
        <p:spPr>
          <a:xfrm>
            <a:off x="571500" y="689290"/>
            <a:ext cx="11049000" cy="822160"/>
          </a:xfrm>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DATASET</a:t>
            </a:r>
          </a:p>
        </p:txBody>
      </p:sp>
      <p:sp>
        <p:nvSpPr>
          <p:cNvPr id="3" name="Content Placeholder 2">
            <a:extLst>
              <a:ext uri="{FF2B5EF4-FFF2-40B4-BE49-F238E27FC236}">
                <a16:creationId xmlns:a16="http://schemas.microsoft.com/office/drawing/2014/main" id="{32906611-97E6-CAF2-F841-35AC0D163536}"/>
              </a:ext>
            </a:extLst>
          </p:cNvPr>
          <p:cNvSpPr>
            <a:spLocks noGrp="1"/>
          </p:cNvSpPr>
          <p:nvPr>
            <p:ph idx="1"/>
          </p:nvPr>
        </p:nvSpPr>
        <p:spPr>
          <a:xfrm>
            <a:off x="571499" y="1893346"/>
            <a:ext cx="11059811" cy="4362226"/>
          </a:xfrm>
        </p:spPr>
        <p:txBody>
          <a:bodyPr>
            <a:noAutofit/>
          </a:bodyPr>
          <a:lstStyle/>
          <a:p>
            <a:r>
              <a:rPr lang="en-US" sz="1500" b="1" dirty="0">
                <a:latin typeface="Times New Roman" panose="02020603050405020304" pitchFamily="18" charset="0"/>
                <a:cs typeface="Times New Roman" panose="02020603050405020304" pitchFamily="18" charset="0"/>
              </a:rPr>
              <a:t>Cricket is a bat-and-ball game played between two teams of eleven players each on a cricket field, at the center of which is a rectangular 20-meter (22-yard) pitch with a target at each end called the wicket (a set of three wooden stumps upon which two bails sit). Each phase of play is called an innings, during which one team bats, attempting to score as many runs as possible, whilst their opponents bowl and field, attempting to minimize the number of runs scored. When each innings ends, the teams usually swap roles for the next innings.</a:t>
            </a:r>
          </a:p>
          <a:p>
            <a:r>
              <a:rPr lang="en-US" sz="1500" b="1" dirty="0">
                <a:latin typeface="Times New Roman" panose="02020603050405020304" pitchFamily="18" charset="0"/>
                <a:cs typeface="Times New Roman" panose="02020603050405020304" pitchFamily="18" charset="0"/>
              </a:rPr>
              <a:t>The dataset contains two files: bat.csv and bowl.csv containing data of players from 12 different teams in IPL, ODI, T20, and Test Cricket till 16 Jan 2021.</a:t>
            </a:r>
          </a:p>
          <a:p>
            <a:r>
              <a:rPr lang="en-US" sz="1500" b="1" dirty="0">
                <a:solidFill>
                  <a:srgbClr val="00B050"/>
                </a:solidFill>
                <a:latin typeface="Times New Roman" panose="02020603050405020304" pitchFamily="18" charset="0"/>
                <a:cs typeface="Times New Roman" panose="02020603050405020304" pitchFamily="18" charset="0"/>
              </a:rPr>
              <a:t>The Batting data consists of the following columns: </a:t>
            </a:r>
            <a:r>
              <a:rPr lang="en-US" sz="1500" b="1" dirty="0">
                <a:latin typeface="Times New Roman" panose="02020603050405020304" pitchFamily="18" charset="0"/>
                <a:cs typeface="Times New Roman" panose="02020603050405020304" pitchFamily="18" charset="0"/>
              </a:rPr>
              <a:t>Player Name(Player), Player Team(Team), Match Type(Type), Matches(M), Innings(Inn), Not Out(NO), Runs, Highest Score(HS), Batting Average(Avg), Bowls Faced(BF), Strike Rate(SR), 4s, 6s, 50, 100, 200</a:t>
            </a:r>
          </a:p>
          <a:p>
            <a:r>
              <a:rPr lang="en-US" sz="1500" b="1" dirty="0">
                <a:solidFill>
                  <a:srgbClr val="00B050"/>
                </a:solidFill>
                <a:latin typeface="Times New Roman" panose="02020603050405020304" pitchFamily="18" charset="0"/>
                <a:cs typeface="Times New Roman" panose="02020603050405020304" pitchFamily="18" charset="0"/>
              </a:rPr>
              <a:t>The Bowling data consists of the following columns: </a:t>
            </a:r>
            <a:r>
              <a:rPr lang="en-US" sz="1500" b="1" dirty="0">
                <a:latin typeface="Times New Roman" panose="02020603050405020304" pitchFamily="18" charset="0"/>
                <a:cs typeface="Times New Roman" panose="02020603050405020304" pitchFamily="18" charset="0"/>
              </a:rPr>
              <a:t>Player Name(Player), Player Team(Team), Match Type(Type), Matches(M), Innings(Inn), Bowls(B), Runs, Wickets(</a:t>
            </a:r>
            <a:r>
              <a:rPr lang="en-US" sz="1500" b="1" dirty="0" err="1">
                <a:latin typeface="Times New Roman" panose="02020603050405020304" pitchFamily="18" charset="0"/>
                <a:cs typeface="Times New Roman" panose="02020603050405020304" pitchFamily="18" charset="0"/>
              </a:rPr>
              <a:t>Wkts</a:t>
            </a:r>
            <a:r>
              <a:rPr lang="en-US" sz="1500" b="1" dirty="0">
                <a:latin typeface="Times New Roman" panose="02020603050405020304" pitchFamily="18" charset="0"/>
                <a:cs typeface="Times New Roman" panose="02020603050405020304" pitchFamily="18" charset="0"/>
              </a:rPr>
              <a:t>), Best Bowling in Innings(BBI), Best Bowling in Match(BBM), Economy Rate(Econ), Bowling Average(Avg), Strike Rate(SR), 5 Wicket(5W), 10 Wicket(10W)</a:t>
            </a:r>
          </a:p>
          <a:p>
            <a:r>
              <a:rPr lang="en-US" sz="1500" b="1" dirty="0">
                <a:latin typeface="Times New Roman" panose="02020603050405020304" pitchFamily="18" charset="0"/>
                <a:cs typeface="Times New Roman" panose="02020603050405020304" pitchFamily="18" charset="0"/>
              </a:rPr>
              <a:t>Data has been extracted from Cricbuzz using python scripting and web scraping.</a:t>
            </a:r>
          </a:p>
        </p:txBody>
      </p:sp>
    </p:spTree>
    <p:extLst>
      <p:ext uri="{BB962C8B-B14F-4D97-AF65-F5344CB8AC3E}">
        <p14:creationId xmlns:p14="http://schemas.microsoft.com/office/powerpoint/2010/main" val="72834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8869-ACEB-A28D-53A3-8264BEAB9CA2}"/>
              </a:ext>
            </a:extLst>
          </p:cNvPr>
          <p:cNvSpPr>
            <a:spLocks noGrp="1"/>
          </p:cNvSpPr>
          <p:nvPr>
            <p:ph type="title"/>
          </p:nvPr>
        </p:nvSpPr>
        <p:spPr/>
        <p:txBody>
          <a:bodyPr/>
          <a:lstStyle/>
          <a:p>
            <a:pPr algn="ctr"/>
            <a:r>
              <a:rPr lang="en-US" dirty="0">
                <a:solidFill>
                  <a:srgbClr val="7030A0"/>
                </a:solidFill>
                <a:latin typeface="Times New Roman" panose="02020603050405020304" pitchFamily="18" charset="0"/>
                <a:cs typeface="Times New Roman" panose="02020603050405020304" pitchFamily="18" charset="0"/>
              </a:rPr>
              <a:t>DATASET CONTND……</a:t>
            </a:r>
          </a:p>
        </p:txBody>
      </p:sp>
      <p:sp>
        <p:nvSpPr>
          <p:cNvPr id="3" name="Text Placeholder 2">
            <a:extLst>
              <a:ext uri="{FF2B5EF4-FFF2-40B4-BE49-F238E27FC236}">
                <a16:creationId xmlns:a16="http://schemas.microsoft.com/office/drawing/2014/main" id="{69DFF009-8E60-82EA-3B95-78DB5CA9CFF1}"/>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DATATYTPES</a:t>
            </a:r>
          </a:p>
        </p:txBody>
      </p:sp>
      <p:pic>
        <p:nvPicPr>
          <p:cNvPr id="7" name="Content Placeholder 6" descr="A screenshot of a computer&#10;&#10;Description automatically generated">
            <a:extLst>
              <a:ext uri="{FF2B5EF4-FFF2-40B4-BE49-F238E27FC236}">
                <a16:creationId xmlns:a16="http://schemas.microsoft.com/office/drawing/2014/main" id="{F3FD9D28-7462-0ADA-A123-955FE9448F9A}"/>
              </a:ext>
            </a:extLst>
          </p:cNvPr>
          <p:cNvPicPr>
            <a:picLocks noGrp="1" noChangeAspect="1"/>
          </p:cNvPicPr>
          <p:nvPr>
            <p:ph sz="half" idx="2"/>
          </p:nvPr>
        </p:nvPicPr>
        <p:blipFill>
          <a:blip r:embed="rId2"/>
          <a:stretch>
            <a:fillRect/>
          </a:stretch>
        </p:blipFill>
        <p:spPr>
          <a:xfrm>
            <a:off x="583468" y="3157369"/>
            <a:ext cx="5058917" cy="2522669"/>
          </a:xfrm>
          <a:prstGeom prst="rect">
            <a:avLst/>
          </a:prstGeom>
        </p:spPr>
      </p:pic>
      <p:sp>
        <p:nvSpPr>
          <p:cNvPr id="5" name="Text Placeholder 4">
            <a:extLst>
              <a:ext uri="{FF2B5EF4-FFF2-40B4-BE49-F238E27FC236}">
                <a16:creationId xmlns:a16="http://schemas.microsoft.com/office/drawing/2014/main" id="{B6A8942F-E258-1CDD-87A6-5530435C157C}"/>
              </a:ext>
            </a:extLst>
          </p:cNvPr>
          <p:cNvSpPr>
            <a:spLocks noGrp="1"/>
          </p:cNvSpPr>
          <p:nvPr>
            <p:ph type="body" sz="quarter" idx="3"/>
          </p:nvPr>
        </p:nvSpPr>
        <p:spPr/>
        <p:txBody>
          <a:bodyPr/>
          <a:lstStyle/>
          <a:p>
            <a:r>
              <a:rPr lang="en-US" dirty="0">
                <a:latin typeface="Times New Roman" panose="02020603050405020304" pitchFamily="18" charset="0"/>
                <a:cs typeface="Times New Roman" panose="02020603050405020304" pitchFamily="18" charset="0"/>
              </a:rPr>
              <a:t>DATA INFO</a:t>
            </a:r>
          </a:p>
        </p:txBody>
      </p:sp>
      <p:graphicFrame>
        <p:nvGraphicFramePr>
          <p:cNvPr id="9" name="Content Placeholder 5">
            <a:extLst>
              <a:ext uri="{FF2B5EF4-FFF2-40B4-BE49-F238E27FC236}">
                <a16:creationId xmlns:a16="http://schemas.microsoft.com/office/drawing/2014/main" id="{3C534818-7B9E-E9D7-AECD-B4E195D9597D}"/>
              </a:ext>
            </a:extLst>
          </p:cNvPr>
          <p:cNvGraphicFramePr>
            <a:graphicFrameLocks noGrp="1"/>
          </p:cNvGraphicFramePr>
          <p:nvPr>
            <p:ph sz="quarter" idx="4"/>
            <p:extLst>
              <p:ext uri="{D42A27DB-BD31-4B8C-83A1-F6EECF244321}">
                <p14:modId xmlns:p14="http://schemas.microsoft.com/office/powerpoint/2010/main" val="417808658"/>
              </p:ext>
            </p:extLst>
          </p:nvPr>
        </p:nvGraphicFramePr>
        <p:xfrm>
          <a:off x="6441470" y="2866031"/>
          <a:ext cx="5183188" cy="3227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315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6F015-7C59-8FD0-5070-44E9A0CBBF08}"/>
              </a:ext>
            </a:extLst>
          </p:cNvPr>
          <p:cNvSpPr>
            <a:spLocks noGrp="1"/>
          </p:cNvSpPr>
          <p:nvPr>
            <p:ph type="title"/>
          </p:nvPr>
        </p:nvSpPr>
        <p:spPr>
          <a:xfrm>
            <a:off x="521207" y="789567"/>
            <a:ext cx="11110405" cy="1054864"/>
          </a:xfrm>
        </p:spPr>
        <p:txBody>
          <a:bodyPr anchor="t">
            <a:normAutofit/>
          </a:bodyPr>
          <a:lstStyle/>
          <a:p>
            <a:r>
              <a:rPr lang="en-US" b="1" dirty="0">
                <a:latin typeface="Times New Roman" panose="02020603050405020304" pitchFamily="18" charset="0"/>
                <a:cs typeface="Times New Roman" panose="02020603050405020304" pitchFamily="18" charset="0"/>
              </a:rPr>
              <a:t>EXPLORING DATA STRUCTURE</a:t>
            </a:r>
            <a:endParaRPr lang="en-US" b="1">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018E1F3-749D-F32A-00CA-120B479316A9}"/>
              </a:ext>
            </a:extLst>
          </p:cNvPr>
          <p:cNvGraphicFramePr>
            <a:graphicFrameLocks noGrp="1"/>
          </p:cNvGraphicFramePr>
          <p:nvPr>
            <p:ph idx="1"/>
            <p:extLst>
              <p:ext uri="{D42A27DB-BD31-4B8C-83A1-F6EECF244321}">
                <p14:modId xmlns:p14="http://schemas.microsoft.com/office/powerpoint/2010/main" val="3589800979"/>
              </p:ext>
            </p:extLst>
          </p:nvPr>
        </p:nvGraphicFramePr>
        <p:xfrm>
          <a:off x="571500" y="1936417"/>
          <a:ext cx="11060113" cy="393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16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42F5F-31CB-7A36-17F6-0A76D0579C08}"/>
              </a:ext>
            </a:extLst>
          </p:cNvPr>
          <p:cNvSpPr>
            <a:spLocks noGrp="1"/>
          </p:cNvSpPr>
          <p:nvPr>
            <p:ph type="title"/>
          </p:nvPr>
        </p:nvSpPr>
        <p:spPr>
          <a:xfrm>
            <a:off x="521208" y="786384"/>
            <a:ext cx="5567266" cy="1707775"/>
          </a:xfrm>
        </p:spPr>
        <p:txBody>
          <a:bodyPr anchor="t">
            <a:normAutofit/>
          </a:bodyPr>
          <a:lstStyle/>
          <a:p>
            <a:r>
              <a:rPr lang="en-US" sz="3700">
                <a:solidFill>
                  <a:srgbClr val="00B050"/>
                </a:solidFill>
                <a:latin typeface="Times New Roman" panose="02020603050405020304" pitchFamily="18" charset="0"/>
                <a:cs typeface="Times New Roman" panose="02020603050405020304" pitchFamily="18" charset="0"/>
              </a:rPr>
              <a:t>DATA CLEANING AND STANDARDIZATION:</a:t>
            </a:r>
            <a:br>
              <a:rPr lang="en-US" sz="3700"/>
            </a:br>
            <a:endParaRPr lang="en-US" sz="3700" dirty="0"/>
          </a:p>
        </p:txBody>
      </p:sp>
      <p:cxnSp>
        <p:nvCxnSpPr>
          <p:cNvPr id="35" name="Straight Connector 34">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 name="Content Placeholder 2">
            <a:extLst>
              <a:ext uri="{FF2B5EF4-FFF2-40B4-BE49-F238E27FC236}">
                <a16:creationId xmlns:a16="http://schemas.microsoft.com/office/drawing/2014/main" id="{20DB5121-A41E-4D5D-FA27-E489CAF3757C}"/>
              </a:ext>
            </a:extLst>
          </p:cNvPr>
          <p:cNvGraphicFramePr>
            <a:graphicFrameLocks noGrp="1"/>
          </p:cNvGraphicFramePr>
          <p:nvPr>
            <p:ph idx="1"/>
            <p:extLst>
              <p:ext uri="{D42A27DB-BD31-4B8C-83A1-F6EECF244321}">
                <p14:modId xmlns:p14="http://schemas.microsoft.com/office/powerpoint/2010/main" val="1843718190"/>
              </p:ext>
            </p:extLst>
          </p:nvPr>
        </p:nvGraphicFramePr>
        <p:xfrm>
          <a:off x="590456" y="2435595"/>
          <a:ext cx="5467441" cy="3744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6" name="Straight Connector 35">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94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Variable">
            <a:extLst>
              <a:ext uri="{FF2B5EF4-FFF2-40B4-BE49-F238E27FC236}">
                <a16:creationId xmlns:a16="http://schemas.microsoft.com/office/drawing/2014/main" id="{55E2F304-E321-8825-4A9C-C5161BF5A5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14734" y="1074573"/>
            <a:ext cx="4705764" cy="4705764"/>
          </a:xfrm>
          <a:prstGeom prst="rect">
            <a:avLst/>
          </a:prstGeom>
        </p:spPr>
      </p:pic>
      <p:cxnSp>
        <p:nvCxnSpPr>
          <p:cNvPr id="37" name="Straight Connector 36">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30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8F14E13-1923-411D-9A16-1C28898D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85ADD-496F-5621-CCBC-D8D5599D8CD9}"/>
              </a:ext>
            </a:extLst>
          </p:cNvPr>
          <p:cNvSpPr>
            <a:spLocks noGrp="1"/>
          </p:cNvSpPr>
          <p:nvPr>
            <p:ph type="title"/>
          </p:nvPr>
        </p:nvSpPr>
        <p:spPr>
          <a:xfrm>
            <a:off x="555870" y="4572001"/>
            <a:ext cx="3695699" cy="1508356"/>
          </a:xfrm>
        </p:spPr>
        <p:txBody>
          <a:bodyPr anchor="ctr">
            <a:normAutofit/>
          </a:bodyPr>
          <a:lstStyle/>
          <a:p>
            <a:r>
              <a:rPr lang="en-US" b="1" dirty="0">
                <a:solidFill>
                  <a:srgbClr val="00B050"/>
                </a:solidFill>
                <a:latin typeface="Times New Roman" panose="02020603050405020304" pitchFamily="18" charset="0"/>
                <a:cs typeface="Times New Roman" panose="02020603050405020304" pitchFamily="18" charset="0"/>
              </a:rPr>
              <a:t>BUILDING A DATA MODEL</a:t>
            </a:r>
          </a:p>
        </p:txBody>
      </p:sp>
      <p:pic>
        <p:nvPicPr>
          <p:cNvPr id="7" name="Picture 6" descr="A screenshot of a computer&#10;&#10;Description automatically generated">
            <a:extLst>
              <a:ext uri="{FF2B5EF4-FFF2-40B4-BE49-F238E27FC236}">
                <a16:creationId xmlns:a16="http://schemas.microsoft.com/office/drawing/2014/main" id="{70B67449-D71B-C47D-DDFE-BD7A95173D12}"/>
              </a:ext>
            </a:extLst>
          </p:cNvPr>
          <p:cNvPicPr>
            <a:picLocks noChangeAspect="1"/>
          </p:cNvPicPr>
          <p:nvPr/>
        </p:nvPicPr>
        <p:blipFill rotWithShape="1">
          <a:blip r:embed="rId2"/>
          <a:srcRect r="24927" b="1"/>
          <a:stretch/>
        </p:blipFill>
        <p:spPr>
          <a:xfrm>
            <a:off x="563876" y="561227"/>
            <a:ext cx="5383334" cy="3334394"/>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EE164F1D-7FBA-9282-7D0F-A8DC39B0A0DA}"/>
              </a:ext>
            </a:extLst>
          </p:cNvPr>
          <p:cNvPicPr>
            <a:picLocks noChangeAspect="1"/>
          </p:cNvPicPr>
          <p:nvPr/>
        </p:nvPicPr>
        <p:blipFill rotWithShape="1">
          <a:blip r:embed="rId3"/>
          <a:srcRect r="17661"/>
          <a:stretch/>
        </p:blipFill>
        <p:spPr>
          <a:xfrm>
            <a:off x="6237334" y="571501"/>
            <a:ext cx="5383334" cy="3334394"/>
          </a:xfrm>
          <a:prstGeom prst="rect">
            <a:avLst/>
          </a:prstGeom>
        </p:spPr>
      </p:pic>
      <p:cxnSp>
        <p:nvCxnSpPr>
          <p:cNvPr id="49" name="Straight Connector 48">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4337068"/>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78C8E9-DCBD-6695-1B26-5B4BF553C61E}"/>
              </a:ext>
            </a:extLst>
          </p:cNvPr>
          <p:cNvSpPr>
            <a:spLocks noGrp="1"/>
          </p:cNvSpPr>
          <p:nvPr>
            <p:ph idx="1"/>
          </p:nvPr>
        </p:nvSpPr>
        <p:spPr>
          <a:xfrm>
            <a:off x="4733452" y="4577138"/>
            <a:ext cx="6902996" cy="1592493"/>
          </a:xfrm>
        </p:spPr>
        <p:txBody>
          <a:bodyPr anchor="ctr">
            <a:noAutofit/>
          </a:bodyPr>
          <a:lstStyle/>
          <a:p>
            <a:pPr>
              <a:lnSpc>
                <a:spcPct val="110000"/>
              </a:lnSpc>
            </a:pPr>
            <a:endParaRPr lang="en-US" sz="1000" b="1" dirty="0">
              <a:latin typeface="Times New Roman" panose="02020603050405020304" pitchFamily="18" charset="0"/>
              <a:cs typeface="Times New Roman" panose="02020603050405020304" pitchFamily="18" charset="0"/>
            </a:endParaRPr>
          </a:p>
          <a:p>
            <a:pPr>
              <a:lnSpc>
                <a:spcPct val="110000"/>
              </a:lnSpc>
            </a:pPr>
            <a:r>
              <a:rPr lang="en-US" sz="1000" b="1" dirty="0">
                <a:solidFill>
                  <a:srgbClr val="00B050"/>
                </a:solidFill>
                <a:latin typeface="Times New Roman" panose="02020603050405020304" pitchFamily="18" charset="0"/>
                <a:cs typeface="Times New Roman" panose="02020603050405020304" pitchFamily="18" charset="0"/>
              </a:rPr>
              <a:t>Predicting Runs with Linear Regression</a:t>
            </a:r>
            <a:r>
              <a:rPr lang="en-US" sz="1000" b="1" dirty="0">
                <a:latin typeface="Times New Roman" panose="02020603050405020304" pitchFamily="18" charset="0"/>
                <a:cs typeface="Times New Roman" panose="02020603050405020304" pitchFamily="18" charset="0"/>
              </a:rPr>
              <a:t>: I have employed linear regression, a statistical method that allows us to create a model that predicts a batsman's runs based on other relevant batting metrics. Think of it as a formula that considers factors like strike rate, centuries, or fifties and estimates the number of runs a batsman might score based on those values. This helps us identify which factors are most important for scoring runs.</a:t>
            </a:r>
          </a:p>
          <a:p>
            <a:pPr>
              <a:lnSpc>
                <a:spcPct val="110000"/>
              </a:lnSpc>
            </a:pPr>
            <a:r>
              <a:rPr lang="en-US" sz="1000" b="1" dirty="0">
                <a:latin typeface="Times New Roman" panose="02020603050405020304" pitchFamily="18" charset="0"/>
                <a:cs typeface="Times New Roman" panose="02020603050405020304" pitchFamily="18" charset="0"/>
              </a:rPr>
              <a:t> To assess how well the model predicts runs, I have used a metric called Mean Squared Error (MSE).MSE measures the average squared difference between the actual runs scored and the runs predicted by the model. A lower MSE indicates a more accurate model.</a:t>
            </a:r>
          </a:p>
        </p:txBody>
      </p:sp>
      <p:cxnSp>
        <p:nvCxnSpPr>
          <p:cNvPr id="51" name="Straight Connector 50">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4337068"/>
            <a:ext cx="0" cy="1949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944930"/>
      </p:ext>
    </p:extLst>
  </p:cSld>
  <p:clrMapOvr>
    <a:masterClrMapping/>
  </p:clrMapOvr>
</p:sld>
</file>

<file path=ppt/theme/theme1.xml><?xml version="1.0" encoding="utf-8"?>
<a:theme xmlns:a="http://schemas.openxmlformats.org/drawingml/2006/main" name="AlignmentVTI">
  <a:themeElements>
    <a:clrScheme name="Alignment">
      <a:dk1>
        <a:sysClr val="windowText" lastClr="000000"/>
      </a:dk1>
      <a:lt1>
        <a:sysClr val="window" lastClr="FFFFFF"/>
      </a:lt1>
      <a:dk2>
        <a:srgbClr val="3B3D38"/>
      </a:dk2>
      <a:lt2>
        <a:srgbClr val="F7F2EE"/>
      </a:lt2>
      <a:accent1>
        <a:srgbClr val="928A63"/>
      </a:accent1>
      <a:accent2>
        <a:srgbClr val="B57B6B"/>
      </a:accent2>
      <a:accent3>
        <a:srgbClr val="9E8484"/>
      </a:accent3>
      <a:accent4>
        <a:srgbClr val="7C8A75"/>
      </a:accent4>
      <a:accent5>
        <a:srgbClr val="8C8578"/>
      </a:accent5>
      <a:accent6>
        <a:srgbClr val="A18563"/>
      </a:accent6>
      <a:hlink>
        <a:srgbClr val="B57B6B"/>
      </a:hlink>
      <a:folHlink>
        <a:srgbClr val="7C8A75"/>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4296</TotalTime>
  <Words>1365</Words>
  <Application>Microsoft Office PowerPoint</Application>
  <PresentationFormat>Widescreen</PresentationFormat>
  <Paragraphs>69</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Batang</vt:lpstr>
      <vt:lpstr>Aptos</vt:lpstr>
      <vt:lpstr>Arial</vt:lpstr>
      <vt:lpstr>Avenir Next LT Pro Light</vt:lpstr>
      <vt:lpstr>Times New Roman</vt:lpstr>
      <vt:lpstr>AlignmentVTI</vt:lpstr>
      <vt:lpstr>Fantasy Cricket: Decoding the Game for Victory</vt:lpstr>
      <vt:lpstr>CRICBUZZ</vt:lpstr>
      <vt:lpstr>DREAM 11 – India's Biggest Sports Game </vt:lpstr>
      <vt:lpstr>BUSINESS UNDERSTAANDING</vt:lpstr>
      <vt:lpstr>DATASET</vt:lpstr>
      <vt:lpstr>DATASET CONTND……</vt:lpstr>
      <vt:lpstr>EXPLORING DATA STRUCTURE</vt:lpstr>
      <vt:lpstr>DATA CLEANING AND STANDARDIZATION: </vt:lpstr>
      <vt:lpstr>BUILDING A DATA MODEL</vt:lpstr>
      <vt:lpstr>CORRELATION ANALYSIS</vt:lpstr>
      <vt:lpstr>CORRELATION ANALYSIS CNTND……</vt:lpstr>
      <vt:lpstr>DATA VISUALIZATIONS ( BATTING)</vt:lpstr>
      <vt:lpstr>DATA VISUALIZATIONS ( BOWLING)</vt:lpstr>
      <vt:lpstr>SCATTER PLOT( BATTING)</vt:lpstr>
      <vt:lpstr>SCATTER PLOT( BOWLING)</vt:lpstr>
      <vt:lpstr> CORRELATION MATRIX</vt:lpstr>
      <vt:lpstr>WEIGHTED POINTS (BAT)</vt:lpstr>
      <vt:lpstr>WEIGHTED POINTS (BOWL)</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Cricket: Decoding the Game for Victory</dc:title>
  <dc:creator>Jithendhar Karukola</dc:creator>
  <cp:lastModifiedBy>Jithendhar Karukola</cp:lastModifiedBy>
  <cp:revision>5</cp:revision>
  <dcterms:created xsi:type="dcterms:W3CDTF">2024-04-29T13:17:56Z</dcterms:created>
  <dcterms:modified xsi:type="dcterms:W3CDTF">2024-05-02T19:12:39Z</dcterms:modified>
</cp:coreProperties>
</file>